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306" r:id="rId16"/>
    <p:sldId id="307" r:id="rId17"/>
    <p:sldId id="296" r:id="rId18"/>
    <p:sldId id="297" r:id="rId19"/>
    <p:sldId id="298" r:id="rId20"/>
    <p:sldId id="299" r:id="rId21"/>
    <p:sldId id="300" r:id="rId22"/>
    <p:sldId id="301" r:id="rId23"/>
    <p:sldId id="302" r:id="rId24"/>
    <p:sldId id="303" r:id="rId25"/>
    <p:sldId id="304" r:id="rId26"/>
    <p:sldId id="308" r:id="rId27"/>
    <p:sldId id="258"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0217C-50A0-45FD-84AA-A2AE0258CE57}" type="datetimeFigureOut">
              <a:rPr lang="es-CL" smtClean="0"/>
              <a:t>11-05-2017</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8551B-F5B6-4F91-9084-BDB8F2408005}" type="slidenum">
              <a:rPr lang="es-CL" smtClean="0"/>
              <a:t>‹Nº›</a:t>
            </a:fld>
            <a:endParaRPr lang="es-CL"/>
          </a:p>
        </p:txBody>
      </p:sp>
    </p:spTree>
    <p:extLst>
      <p:ext uri="{BB962C8B-B14F-4D97-AF65-F5344CB8AC3E}">
        <p14:creationId xmlns:p14="http://schemas.microsoft.com/office/powerpoint/2010/main" val="32483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81658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38477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273602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249278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725791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044244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344441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211245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236859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421035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854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2760655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296815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29343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590850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4247095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385888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36703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87063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30967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353129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272481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288939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154772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CL" smtClean="0"/>
          </a:p>
        </p:txBody>
      </p:sp>
    </p:spTree>
    <p:extLst>
      <p:ext uri="{BB962C8B-B14F-4D97-AF65-F5344CB8AC3E}">
        <p14:creationId xmlns:p14="http://schemas.microsoft.com/office/powerpoint/2010/main" val="941712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B2C19374-FC3A-43F4-870F-EC73DAE17AAD}" type="datetimeFigureOut">
              <a:rPr lang="es-CL" smtClean="0"/>
              <a:t>11-05-2017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353756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2C19374-FC3A-43F4-870F-EC73DAE17AAD}" type="datetimeFigureOut">
              <a:rPr lang="es-CL" smtClean="0"/>
              <a:t>11-05-2017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302637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2C19374-FC3A-43F4-870F-EC73DAE17AAD}" type="datetimeFigureOut">
              <a:rPr lang="es-CL" smtClean="0"/>
              <a:t>11-05-2017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228247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2C19374-FC3A-43F4-870F-EC73DAE17AAD}" type="datetimeFigureOut">
              <a:rPr lang="es-CL" smtClean="0"/>
              <a:t>11-05-2017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16567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2C19374-FC3A-43F4-870F-EC73DAE17AAD}" type="datetimeFigureOut">
              <a:rPr lang="es-CL" smtClean="0"/>
              <a:t>11-05-2017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109220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B2C19374-FC3A-43F4-870F-EC73DAE17AAD}" type="datetimeFigureOut">
              <a:rPr lang="es-CL" smtClean="0"/>
              <a:t>11-05-2017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315084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B2C19374-FC3A-43F4-870F-EC73DAE17AAD}" type="datetimeFigureOut">
              <a:rPr lang="es-CL" smtClean="0"/>
              <a:t>11-05-2017</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373478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B2C19374-FC3A-43F4-870F-EC73DAE17AAD}" type="datetimeFigureOut">
              <a:rPr lang="es-CL" smtClean="0"/>
              <a:t>11-05-2017</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257901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C19374-FC3A-43F4-870F-EC73DAE17AAD}" type="datetimeFigureOut">
              <a:rPr lang="es-CL" smtClean="0"/>
              <a:t>11-05-2017</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124352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2C19374-FC3A-43F4-870F-EC73DAE17AAD}" type="datetimeFigureOut">
              <a:rPr lang="es-CL" smtClean="0"/>
              <a:t>11-05-2017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399318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2C19374-FC3A-43F4-870F-EC73DAE17AAD}" type="datetimeFigureOut">
              <a:rPr lang="es-CL" smtClean="0"/>
              <a:t>11-05-2017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B92F472-91B7-4A83-87FC-FF1511B63447}" type="slidenum">
              <a:rPr lang="es-CL" smtClean="0"/>
              <a:t>‹Nº›</a:t>
            </a:fld>
            <a:endParaRPr lang="es-CL"/>
          </a:p>
        </p:txBody>
      </p:sp>
    </p:spTree>
    <p:extLst>
      <p:ext uri="{BB962C8B-B14F-4D97-AF65-F5344CB8AC3E}">
        <p14:creationId xmlns:p14="http://schemas.microsoft.com/office/powerpoint/2010/main" val="20407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19374-FC3A-43F4-870F-EC73DAE17AAD}" type="datetimeFigureOut">
              <a:rPr lang="es-CL" smtClean="0"/>
              <a:t>11-05-2017</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2F472-91B7-4A83-87FC-FF1511B63447}" type="slidenum">
              <a:rPr lang="es-CL" smtClean="0"/>
              <a:t>‹Nº›</a:t>
            </a:fld>
            <a:endParaRPr lang="es-CL"/>
          </a:p>
        </p:txBody>
      </p:sp>
    </p:spTree>
    <p:extLst>
      <p:ext uri="{BB962C8B-B14F-4D97-AF65-F5344CB8AC3E}">
        <p14:creationId xmlns:p14="http://schemas.microsoft.com/office/powerpoint/2010/main" val="210681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hannachile.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hannachil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www.hannachile.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hannachil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hannachile.com/" TargetMode="Externa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www.hannachile.com/" TargetMode="External"/><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hannachile.com/"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hannachile.com/"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www.hannachil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hannachile.com/" TargetMode="Externa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hannachile.com/" TargetMode="External"/><Relationship Id="rId7"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george@hannachile.com" TargetMode="External"/><Relationship Id="rId2" Type="http://schemas.openxmlformats.org/officeDocument/2006/relationships/hyperlink" Target="http://www.hannachile.com/" TargetMode="Externa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annachil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hyperlink" Target="http://www.hannachi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36034" y="4167994"/>
            <a:ext cx="9144000" cy="417259"/>
          </a:xfrm>
        </p:spPr>
        <p:txBody>
          <a:bodyPr>
            <a:normAutofit lnSpcReduction="10000"/>
          </a:bodyPr>
          <a:lstStyle/>
          <a:p>
            <a:r>
              <a:rPr lang="es-CL" dirty="0" smtClean="0"/>
              <a:t>OPTIMIZACIÓN EN ANÁLISIS DE TITULACIÓN VOLUMÉTRICA EN MINERÍA</a:t>
            </a:r>
            <a:endParaRPr lang="es-CL" dirty="0"/>
          </a:p>
        </p:txBody>
      </p:sp>
      <p:pic>
        <p:nvPicPr>
          <p:cNvPr id="1026" name="Imagen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883" y="1114541"/>
            <a:ext cx="6096231" cy="26020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361" y="5956438"/>
            <a:ext cx="4486275" cy="790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216275" y="3354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 name="CuadroTexto 1"/>
          <p:cNvSpPr txBox="1"/>
          <p:nvPr/>
        </p:nvSpPr>
        <p:spPr>
          <a:xfrm>
            <a:off x="4485859" y="5036656"/>
            <a:ext cx="3220278" cy="646331"/>
          </a:xfrm>
          <a:prstGeom prst="rect">
            <a:avLst/>
          </a:prstGeom>
          <a:noFill/>
        </p:spPr>
        <p:txBody>
          <a:bodyPr wrap="square" rtlCol="0">
            <a:spAutoFit/>
          </a:bodyPr>
          <a:lstStyle/>
          <a:p>
            <a:pPr algn="ctr"/>
            <a:r>
              <a:rPr lang="es-CL" dirty="0" smtClean="0"/>
              <a:t>George Mc Guire R.</a:t>
            </a:r>
          </a:p>
          <a:p>
            <a:pPr algn="ctr"/>
            <a:r>
              <a:rPr lang="es-CL" dirty="0" smtClean="0"/>
              <a:t>Coordinador de Aplicaciones</a:t>
            </a:r>
            <a:endParaRPr lang="es-CL" dirty="0"/>
          </a:p>
        </p:txBody>
      </p:sp>
    </p:spTree>
    <p:extLst>
      <p:ext uri="{BB962C8B-B14F-4D97-AF65-F5344CB8AC3E}">
        <p14:creationId xmlns:p14="http://schemas.microsoft.com/office/powerpoint/2010/main" val="1611549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Precisión y exactitud</a:t>
            </a:r>
          </a:p>
        </p:txBody>
      </p:sp>
      <p:sp>
        <p:nvSpPr>
          <p:cNvPr id="4100" name="Text Box 6"/>
          <p:cNvSpPr txBox="1">
            <a:spLocks noChangeArrowheads="1"/>
          </p:cNvSpPr>
          <p:nvPr/>
        </p:nvSpPr>
        <p:spPr bwMode="auto">
          <a:xfrm>
            <a:off x="1847528" y="1628801"/>
            <a:ext cx="864095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Por ejemplo:</a:t>
            </a:r>
          </a:p>
          <a:p>
            <a:pPr algn="just"/>
            <a:endParaRPr lang="es-CL" dirty="0"/>
          </a:p>
          <a:p>
            <a:pPr algn="just"/>
            <a:r>
              <a:rPr lang="es-CL" dirty="0"/>
              <a:t>Un analista realiza una titulación acido base utilizando fenolftaleina como indicador del punto final, consideremos que el reactivo titulante (en este caso NaOH) fue previamente estandarizado por tres muestras patrón de acidez certificadas y cada alícuota será dosificada mediante una pipeta volumétrica, por otro lado la titulación se hace a muestras por volumen tomado con material específico para asegurar los resultados, a su vez será el mismo analista para todas las titulaciones acido base, no obstante el deberá trabajar durante la mañana en un sector y deberá cambiarse de lugar en la jornada de la tarde, entre medidas se leerán patrones. Discutamos como será la precisión y exactitud del análisis.</a:t>
            </a:r>
          </a:p>
        </p:txBody>
      </p:sp>
      <p:pic>
        <p:nvPicPr>
          <p:cNvPr id="4" name="Imagen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598" y="5979713"/>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1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Precisión y exactitud</a:t>
            </a:r>
          </a:p>
        </p:txBody>
      </p:sp>
      <p:sp>
        <p:nvSpPr>
          <p:cNvPr id="6" name="Text Box 6"/>
          <p:cNvSpPr txBox="1">
            <a:spLocks noChangeArrowheads="1"/>
          </p:cNvSpPr>
          <p:nvPr/>
        </p:nvSpPr>
        <p:spPr bwMode="auto">
          <a:xfrm>
            <a:off x="1999284" y="1772816"/>
            <a:ext cx="3672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Mejor precisión: </a:t>
            </a:r>
          </a:p>
          <a:p>
            <a:pPr algn="just"/>
            <a:r>
              <a:rPr lang="es-CL" dirty="0"/>
              <a:t>-Reactivo titulante estandarizado.</a:t>
            </a:r>
          </a:p>
          <a:p>
            <a:pPr algn="just"/>
            <a:r>
              <a:rPr lang="es-CL" dirty="0"/>
              <a:t>-El mismo analista</a:t>
            </a:r>
          </a:p>
          <a:p>
            <a:pPr algn="just"/>
            <a:r>
              <a:rPr lang="es-CL" dirty="0"/>
              <a:t>-Volumen de muestra tomado con el mismo material.</a:t>
            </a:r>
          </a:p>
        </p:txBody>
      </p:sp>
      <p:sp>
        <p:nvSpPr>
          <p:cNvPr id="7" name="Text Box 6"/>
          <p:cNvSpPr txBox="1">
            <a:spLocks noChangeArrowheads="1"/>
          </p:cNvSpPr>
          <p:nvPr/>
        </p:nvSpPr>
        <p:spPr bwMode="auto">
          <a:xfrm>
            <a:off x="6240016" y="1772816"/>
            <a:ext cx="36724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.Peor precisión: </a:t>
            </a:r>
          </a:p>
          <a:p>
            <a:pPr algn="just"/>
            <a:r>
              <a:rPr lang="es-CL" dirty="0"/>
              <a:t>-Cambio de lugar del analista.</a:t>
            </a:r>
          </a:p>
          <a:p>
            <a:pPr algn="just"/>
            <a:endParaRPr lang="es-CL" dirty="0"/>
          </a:p>
        </p:txBody>
      </p:sp>
      <p:sp>
        <p:nvSpPr>
          <p:cNvPr id="8" name="Text Box 6"/>
          <p:cNvSpPr txBox="1">
            <a:spLocks noChangeArrowheads="1"/>
          </p:cNvSpPr>
          <p:nvPr/>
        </p:nvSpPr>
        <p:spPr bwMode="auto">
          <a:xfrm>
            <a:off x="2151684" y="4005065"/>
            <a:ext cx="36724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Mejor exactitud: </a:t>
            </a:r>
          </a:p>
          <a:p>
            <a:pPr algn="just"/>
            <a:r>
              <a:rPr lang="es-CL" dirty="0"/>
              <a:t>- Control con patrones.</a:t>
            </a:r>
          </a:p>
        </p:txBody>
      </p:sp>
      <p:sp>
        <p:nvSpPr>
          <p:cNvPr id="9" name="Text Box 6"/>
          <p:cNvSpPr txBox="1">
            <a:spLocks noChangeArrowheads="1"/>
          </p:cNvSpPr>
          <p:nvPr/>
        </p:nvSpPr>
        <p:spPr bwMode="auto">
          <a:xfrm>
            <a:off x="6384032" y="4005064"/>
            <a:ext cx="367241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Peor exactitud: </a:t>
            </a:r>
          </a:p>
          <a:p>
            <a:pPr algn="just"/>
            <a:r>
              <a:rPr lang="es-CL" dirty="0"/>
              <a:t>-Determinación punto final visualmente.</a:t>
            </a:r>
          </a:p>
          <a:p>
            <a:pPr algn="just"/>
            <a:r>
              <a:rPr lang="es-CL" dirty="0"/>
              <a:t>-Adición de reactivo titulante mediante material volumétrico no recomendado.</a:t>
            </a:r>
          </a:p>
        </p:txBody>
      </p:sp>
      <p:pic>
        <p:nvPicPr>
          <p:cNvPr id="10" name="Imagen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718" y="58749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66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Mejorando los análisis por titulación</a:t>
            </a:r>
          </a:p>
        </p:txBody>
      </p:sp>
      <p:sp>
        <p:nvSpPr>
          <p:cNvPr id="6" name="Text Box 6"/>
          <p:cNvSpPr txBox="1">
            <a:spLocks noChangeArrowheads="1"/>
          </p:cNvSpPr>
          <p:nvPr/>
        </p:nvSpPr>
        <p:spPr bwMode="auto">
          <a:xfrm>
            <a:off x="1631504" y="1484785"/>
            <a:ext cx="611294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Según lo antes mencionado para mejorar una titulación se consideraran (entre otros mas) los siguientes puntos:</a:t>
            </a:r>
          </a:p>
          <a:p>
            <a:pPr algn="just"/>
            <a:endParaRPr lang="es-CL" dirty="0"/>
          </a:p>
          <a:p>
            <a:pPr marL="342900" indent="-342900" algn="just">
              <a:buFont typeface="+mj-lt"/>
              <a:buAutoNum type="arabicPeriod"/>
            </a:pPr>
            <a:r>
              <a:rPr lang="es-CL" dirty="0"/>
              <a:t>Volumen exactamente dosificado.</a:t>
            </a:r>
          </a:p>
          <a:p>
            <a:pPr marL="1085850" lvl="1" indent="-342900" algn="just">
              <a:buFont typeface="Arial" pitchFamily="34" charset="0"/>
              <a:buChar char="•"/>
            </a:pPr>
            <a:r>
              <a:rPr lang="es-CL" dirty="0"/>
              <a:t>Si aseguramos que la dosificación de reactivo titulante posea alta precisión y exactitud sin duda obtendremos mejores resultados.</a:t>
            </a:r>
          </a:p>
          <a:p>
            <a:pPr marL="342900" indent="-342900" algn="just">
              <a:buFont typeface="+mj-lt"/>
              <a:buAutoNum type="arabicPeriod"/>
            </a:pPr>
            <a:r>
              <a:rPr lang="es-CL" dirty="0"/>
              <a:t>Determinación de punto final.</a:t>
            </a:r>
          </a:p>
          <a:p>
            <a:pPr marL="1085850" lvl="1" indent="-342900" algn="just">
              <a:buFont typeface="Arial" pitchFamily="34" charset="0"/>
              <a:buChar char="•"/>
            </a:pPr>
            <a:r>
              <a:rPr lang="es-CL" dirty="0"/>
              <a:t>Identificando cual es la forma mas exacta y precisa para identificar el punto final de una titulación, se obtendrán mejores resultados.</a:t>
            </a:r>
          </a:p>
          <a:p>
            <a:pPr marL="342900" indent="-342900" algn="just">
              <a:buFont typeface="+mj-lt"/>
              <a:buAutoNum type="arabicPeriod"/>
            </a:pPr>
            <a:r>
              <a:rPr lang="es-CL" dirty="0"/>
              <a:t>Cálculos.</a:t>
            </a:r>
          </a:p>
          <a:p>
            <a:pPr marL="1085850" lvl="1" indent="-342900" algn="just">
              <a:buFont typeface="Arial" pitchFamily="34" charset="0"/>
              <a:buChar char="•"/>
            </a:pPr>
            <a:r>
              <a:rPr lang="es-CL" dirty="0"/>
              <a:t>Los cálculos son la etapa final mas importante de toda titulación, un error en este punto anula todo lo antes realizado.</a:t>
            </a:r>
          </a:p>
          <a:p>
            <a:pPr marL="342900" indent="-342900" algn="just">
              <a:buFont typeface="+mj-lt"/>
              <a:buAutoNum type="arabicPeriod"/>
            </a:pPr>
            <a:endParaRPr lang="es-CL" dirty="0"/>
          </a:p>
        </p:txBody>
      </p:sp>
      <p:pic>
        <p:nvPicPr>
          <p:cNvPr id="20482" name="Picture 2" descr="http://upload.wikimedia.org/wikipedia/commons/thumb/4/4b/Burette.svg/88px-Burett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4809" y="1484785"/>
            <a:ext cx="664977" cy="370635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25" y="5968692"/>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2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anim calcmode="lin" valueType="num">
                                      <p:cBhvr additive="base">
                                        <p:cTn id="15" dur="500" fill="hold"/>
                                        <p:tgtEl>
                                          <p:spTgt spid="20482"/>
                                        </p:tgtEl>
                                        <p:attrNameLst>
                                          <p:attrName>ppt_x</p:attrName>
                                        </p:attrNameLst>
                                      </p:cBhvr>
                                      <p:tavLst>
                                        <p:tav tm="0">
                                          <p:val>
                                            <p:strVal val="#ppt_x"/>
                                          </p:val>
                                        </p:tav>
                                        <p:tav tm="100000">
                                          <p:val>
                                            <p:strVal val="#ppt_x"/>
                                          </p:val>
                                        </p:tav>
                                      </p:tavLst>
                                    </p:anim>
                                    <p:anim calcmode="lin" valueType="num">
                                      <p:cBhvr additive="base">
                                        <p:cTn id="16"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Titulación Manual</a:t>
            </a:r>
          </a:p>
        </p:txBody>
      </p:sp>
      <p:sp>
        <p:nvSpPr>
          <p:cNvPr id="6" name="Text Box 6"/>
          <p:cNvSpPr txBox="1">
            <a:spLocks noChangeArrowheads="1"/>
          </p:cNvSpPr>
          <p:nvPr/>
        </p:nvSpPr>
        <p:spPr bwMode="auto">
          <a:xfrm>
            <a:off x="1996924" y="1155124"/>
            <a:ext cx="798514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Una titulación manual incluye generalmente:</a:t>
            </a:r>
          </a:p>
          <a:p>
            <a:pPr algn="just"/>
            <a:endParaRPr lang="es-CL" dirty="0"/>
          </a:p>
          <a:p>
            <a:pPr marL="342900" indent="-342900" algn="just">
              <a:buFont typeface="+mj-lt"/>
              <a:buAutoNum type="arabicPeriod"/>
            </a:pPr>
            <a:r>
              <a:rPr lang="es-CL" dirty="0"/>
              <a:t>Analista</a:t>
            </a:r>
          </a:p>
          <a:p>
            <a:pPr marL="342900" indent="-342900" algn="just">
              <a:buFont typeface="+mj-lt"/>
              <a:buAutoNum type="arabicPeriod"/>
            </a:pPr>
            <a:r>
              <a:rPr lang="es-CL" dirty="0"/>
              <a:t>Bureta, Micro bureta, bureta digital.</a:t>
            </a:r>
          </a:p>
          <a:p>
            <a:pPr marL="342900" indent="-342900" algn="just">
              <a:buFont typeface="+mj-lt"/>
              <a:buAutoNum type="arabicPeriod"/>
            </a:pPr>
            <a:r>
              <a:rPr lang="es-CL" dirty="0"/>
              <a:t>Agitador Magnético.</a:t>
            </a:r>
          </a:p>
          <a:p>
            <a:pPr marL="342900" indent="-342900" algn="just">
              <a:buFont typeface="+mj-lt"/>
              <a:buAutoNum type="arabicPeriod"/>
            </a:pPr>
            <a:r>
              <a:rPr lang="es-CL" dirty="0"/>
              <a:t>Indicador (fenolftaleina, anaranjado de metilo, electrodo pH, ISE)</a:t>
            </a:r>
          </a:p>
          <a:p>
            <a:pPr marL="342900" indent="-342900" algn="just">
              <a:buFont typeface="+mj-lt"/>
              <a:buAutoNum type="arabicPeriod"/>
            </a:pPr>
            <a:r>
              <a:rPr lang="es-CL" dirty="0"/>
              <a:t>Planilla excel o calculadora.</a:t>
            </a:r>
          </a:p>
          <a:p>
            <a:pPr algn="just"/>
            <a:endParaRPr lang="es-CL" dirty="0"/>
          </a:p>
          <a:p>
            <a:pPr algn="just"/>
            <a:r>
              <a:rPr lang="es-CL" b="1" dirty="0"/>
              <a:t>LA ELECCIÓN DE LOS PUNTOS ANTES MENCIONADO ES SIN DUDA LA COLUMNA VERTEBRAL DE TODO ANALISIS VOLUMETRICO, AUN SI CONSIDERAMOS LO MEJOR DE LO MEJOR EN ESTOS PARAMETROS, ¿PODEMOS MEJORAR NUESTRAS MEDIDAS?, LA RESPUESTA ES:</a:t>
            </a:r>
          </a:p>
          <a:p>
            <a:pPr algn="just"/>
            <a:endParaRPr lang="es-CL" b="1" dirty="0"/>
          </a:p>
          <a:p>
            <a:pPr algn="just"/>
            <a:r>
              <a:rPr lang="es-CL" sz="3600" b="1" dirty="0"/>
              <a:t>                         SI</a:t>
            </a:r>
          </a:p>
          <a:p>
            <a:pPr marL="342900" indent="-342900" algn="just">
              <a:buFont typeface="+mj-lt"/>
              <a:buAutoNum type="arabicPeriod"/>
            </a:pPr>
            <a:endParaRPr lang="es-CL" dirty="0"/>
          </a:p>
        </p:txBody>
      </p:sp>
      <p:pic>
        <p:nvPicPr>
          <p:cNvPr id="4" name="Imagen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629" y="5956438"/>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19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fade">
                                      <p:cBhvr>
                                        <p:cTn id="15" dur="500"/>
                                        <p:tgtEl>
                                          <p:spTgt spid="6">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10" end="10"/>
                                            </p:txEl>
                                          </p:spTgt>
                                        </p:tgtEl>
                                        <p:attrNameLst>
                                          <p:attrName>style.visibility</p:attrName>
                                        </p:attrNameLst>
                                      </p:cBhvr>
                                      <p:to>
                                        <p:strVal val="visible"/>
                                      </p:to>
                                    </p:set>
                                    <p:anim calcmode="lin" valueType="num">
                                      <p:cBhvr>
                                        <p:cTn id="20"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Titulación Potenciométrica</a:t>
            </a:r>
          </a:p>
        </p:txBody>
      </p:sp>
      <p:sp>
        <p:nvSpPr>
          <p:cNvPr id="6" name="Text Box 6"/>
          <p:cNvSpPr txBox="1">
            <a:spLocks noChangeArrowheads="1"/>
          </p:cNvSpPr>
          <p:nvPr/>
        </p:nvSpPr>
        <p:spPr bwMode="auto">
          <a:xfrm>
            <a:off x="1631504" y="1484785"/>
            <a:ext cx="871296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Una titulación potenciométrica sin lugar a dudas mejora sostenidamente la repetibilidad en los resultados, es en este tipo de titulaciones donde ya no se necesita VISUALIZAR el punto final de la titulación ya sea por un cambio de color o por la formación de un precipitado, es en muchos casos un electrodo el que se encarga de esto logrando disminuir considerablemente el error de valoración antes mencionado y alcanzar de mejor forma la obtención del punto de equivalencia.</a:t>
            </a:r>
          </a:p>
          <a:p>
            <a:pPr marL="342900" indent="-342900" algn="just">
              <a:buFont typeface="+mj-lt"/>
              <a:buAutoNum type="arabicPeriod"/>
            </a:pPr>
            <a:endParaRPr lang="es-CL" dirty="0"/>
          </a:p>
        </p:txBody>
      </p:sp>
      <p:pic>
        <p:nvPicPr>
          <p:cNvPr id="19458" name="Picture 2" descr="http://upload.wikimedia.org/wikipedia/commons/thumb/6/6d/Valoracion-HCl-NaOH.png/200px-Valoracion-HCl-NaO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824" y="3516110"/>
            <a:ext cx="2952328" cy="24947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152" y="6010829"/>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9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Effect transition="in" filter="fade">
                                      <p:cBhvr>
                                        <p:cTn id="15" dur="1000"/>
                                        <p:tgtEl>
                                          <p:spTgt spid="19458"/>
                                        </p:tgtEl>
                                      </p:cBhvr>
                                    </p:animEffect>
                                    <p:anim calcmode="lin" valueType="num">
                                      <p:cBhvr>
                                        <p:cTn id="16" dur="1000" fill="hold"/>
                                        <p:tgtEl>
                                          <p:spTgt spid="19458"/>
                                        </p:tgtEl>
                                        <p:attrNameLst>
                                          <p:attrName>ppt_x</p:attrName>
                                        </p:attrNameLst>
                                      </p:cBhvr>
                                      <p:tavLst>
                                        <p:tav tm="0">
                                          <p:val>
                                            <p:strVal val="#ppt_x"/>
                                          </p:val>
                                        </p:tav>
                                        <p:tav tm="100000">
                                          <p:val>
                                            <p:strVal val="#ppt_x"/>
                                          </p:val>
                                        </p:tav>
                                      </p:tavLst>
                                    </p:anim>
                                    <p:anim calcmode="lin" valueType="num">
                                      <p:cBhvr>
                                        <p:cTn id="17"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Titulación Potenciométrica</a:t>
            </a:r>
          </a:p>
        </p:txBody>
      </p:sp>
      <p:sp>
        <p:nvSpPr>
          <p:cNvPr id="6" name="Text Box 6"/>
          <p:cNvSpPr txBox="1">
            <a:spLocks noChangeArrowheads="1"/>
          </p:cNvSpPr>
          <p:nvPr/>
        </p:nvSpPr>
        <p:spPr bwMode="auto">
          <a:xfrm>
            <a:off x="1631504" y="1484785"/>
            <a:ext cx="871296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smtClean="0"/>
              <a:t>Para una titulación por método de Mohr (determinación de cloruros) en aguas de proceso, de lavado, de pozo etc. es recomendado utilizar un electrodo de ión selectivo de Plata o Cloruro, de esta forma se puede detectar el punto final (mucho mas cercano al punto de equivalencia) con el exceso de plata o precipitación completa de los cloruros que hay en el agua a analizar, para muestras turbias, con coloración u otro interferente visual, esta mejora es ideal en estos puntos.</a:t>
            </a:r>
            <a:endParaRPr lang="es-CL" dirty="0"/>
          </a:p>
          <a:p>
            <a:pPr marL="342900" indent="-342900" algn="just">
              <a:buFont typeface="+mj-lt"/>
              <a:buAutoNum type="arabicPeriod"/>
            </a:pPr>
            <a:endParaRPr lang="es-CL" dirty="0"/>
          </a:p>
        </p:txBody>
      </p:sp>
      <p:pic>
        <p:nvPicPr>
          <p:cNvPr id="5" name="Imagen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6010829"/>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6"/>
          <a:stretch>
            <a:fillRect/>
          </a:stretch>
        </p:blipFill>
        <p:spPr>
          <a:xfrm>
            <a:off x="3394022" y="3571573"/>
            <a:ext cx="1746329" cy="1746329"/>
          </a:xfrm>
          <a:prstGeom prst="rect">
            <a:avLst/>
          </a:prstGeom>
        </p:spPr>
      </p:pic>
      <p:pic>
        <p:nvPicPr>
          <p:cNvPr id="3" name="Imagen 2"/>
          <p:cNvPicPr>
            <a:picLocks noChangeAspect="1"/>
          </p:cNvPicPr>
          <p:nvPr/>
        </p:nvPicPr>
        <p:blipFill>
          <a:blip r:embed="rId7"/>
          <a:stretch>
            <a:fillRect/>
          </a:stretch>
        </p:blipFill>
        <p:spPr>
          <a:xfrm>
            <a:off x="5725504" y="3373174"/>
            <a:ext cx="2143125" cy="2143125"/>
          </a:xfrm>
          <a:prstGeom prst="rect">
            <a:avLst/>
          </a:prstGeom>
        </p:spPr>
      </p:pic>
    </p:spTree>
    <p:extLst>
      <p:ext uri="{BB962C8B-B14F-4D97-AF65-F5344CB8AC3E}">
        <p14:creationId xmlns:p14="http://schemas.microsoft.com/office/powerpoint/2010/main" val="246292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Titulación Potenciométrica</a:t>
            </a:r>
          </a:p>
        </p:txBody>
      </p:sp>
      <p:sp>
        <p:nvSpPr>
          <p:cNvPr id="6" name="Text Box 6"/>
          <p:cNvSpPr txBox="1">
            <a:spLocks noChangeArrowheads="1"/>
          </p:cNvSpPr>
          <p:nvPr/>
        </p:nvSpPr>
        <p:spPr bwMode="auto">
          <a:xfrm>
            <a:off x="1631504" y="1484785"/>
            <a:ext cx="871296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smtClean="0"/>
              <a:t>Otro ejemplo más común es en el análisis de cobre por volumetría. El método utilizado es la yodometría y la detección del punto final es a través de un electrodo de ORP (por tratarse de una titulación REDOX), esto evita la adición de almidón y la compleja determinación de este punto final. Otro caso igual es la determinación de Fierro por titulación, el electrodo debe ser también uno de ORP, no obstante ambos en altas concentraciones son interferentes uno del otro.</a:t>
            </a:r>
            <a:endParaRPr lang="es-CL" dirty="0"/>
          </a:p>
          <a:p>
            <a:pPr marL="342900" indent="-342900" algn="just">
              <a:buFont typeface="+mj-lt"/>
              <a:buAutoNum type="arabicPeriod"/>
            </a:pPr>
            <a:endParaRPr lang="es-CL" dirty="0"/>
          </a:p>
        </p:txBody>
      </p:sp>
      <p:pic>
        <p:nvPicPr>
          <p:cNvPr id="5" name="Imagen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6010829"/>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6"/>
          <a:stretch>
            <a:fillRect/>
          </a:stretch>
        </p:blipFill>
        <p:spPr>
          <a:xfrm>
            <a:off x="6801545" y="3643003"/>
            <a:ext cx="1779003" cy="1779003"/>
          </a:xfrm>
          <a:prstGeom prst="rect">
            <a:avLst/>
          </a:prstGeom>
        </p:spPr>
      </p:pic>
      <p:pic>
        <p:nvPicPr>
          <p:cNvPr id="4" name="Imagen 3"/>
          <p:cNvPicPr>
            <a:picLocks noChangeAspect="1"/>
          </p:cNvPicPr>
          <p:nvPr/>
        </p:nvPicPr>
        <p:blipFill>
          <a:blip r:embed="rId7"/>
          <a:stretch>
            <a:fillRect/>
          </a:stretch>
        </p:blipFill>
        <p:spPr>
          <a:xfrm>
            <a:off x="3272910" y="3460941"/>
            <a:ext cx="2143125" cy="2143125"/>
          </a:xfrm>
          <a:prstGeom prst="rect">
            <a:avLst/>
          </a:prstGeom>
        </p:spPr>
      </p:pic>
    </p:spTree>
    <p:extLst>
      <p:ext uri="{BB962C8B-B14F-4D97-AF65-F5344CB8AC3E}">
        <p14:creationId xmlns:p14="http://schemas.microsoft.com/office/powerpoint/2010/main" val="251704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Titulación Potenciométrica</a:t>
            </a:r>
          </a:p>
        </p:txBody>
      </p:sp>
      <p:sp>
        <p:nvSpPr>
          <p:cNvPr id="6" name="Text Box 6"/>
          <p:cNvSpPr txBox="1">
            <a:spLocks noChangeArrowheads="1"/>
          </p:cNvSpPr>
          <p:nvPr/>
        </p:nvSpPr>
        <p:spPr bwMode="auto">
          <a:xfrm>
            <a:off x="1631504" y="1484784"/>
            <a:ext cx="446449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Una titulación potenciométrica no es mucho si no se consideran criterios matemáticos para interpretar sus datos, es por esto que si ya utilizamos un electrodo para identificar potenciométricamente los cambios punto a punto de cada dosificación es de suma importancia trabajarlos para ser mas exactos en los calculos finales, no basta con registrar el cambio brusco de potencial.</a:t>
            </a:r>
          </a:p>
          <a:p>
            <a:pPr algn="just"/>
            <a:r>
              <a:rPr lang="es-CL" dirty="0"/>
              <a:t>Para ello se pueden utilizar los conceptos de primera y segunda derivada.</a:t>
            </a:r>
          </a:p>
          <a:p>
            <a:pPr marL="342900" indent="-342900" algn="just">
              <a:buFont typeface="+mj-lt"/>
              <a:buAutoNum type="arabicPeriod"/>
            </a:pPr>
            <a:endParaRPr lang="es-CL"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032" y="1004740"/>
            <a:ext cx="2736304" cy="222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439" y="3308347"/>
            <a:ext cx="2806897" cy="21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Imagen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439" y="58749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3">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Titulación Potenciométrica</a:t>
            </a:r>
          </a:p>
        </p:txBody>
      </p:sp>
      <p:sp>
        <p:nvSpPr>
          <p:cNvPr id="6" name="Text Box 6"/>
          <p:cNvSpPr txBox="1">
            <a:spLocks noChangeArrowheads="1"/>
          </p:cNvSpPr>
          <p:nvPr/>
        </p:nvSpPr>
        <p:spPr bwMode="auto">
          <a:xfrm>
            <a:off x="2338705" y="4485825"/>
            <a:ext cx="78488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De igual forma a lo antes ya expuesto no es menor mencionar que al mejorar los criterios de dosificación tambien mejoraremos la exactitud del método.</a:t>
            </a:r>
          </a:p>
        </p:txBody>
      </p:sp>
      <p:pic>
        <p:nvPicPr>
          <p:cNvPr id="17410" name="Picture 2" descr="http://4.bp.blogspot.com/-kToIMdRIsNM/U9qEwVrrroI/AAAAAAAABoc/ytR8VNZ9yTQ/s1600/bure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6706" y="1251438"/>
            <a:ext cx="1301876" cy="265209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rsulab.mx/images/titrette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132" y="1671619"/>
            <a:ext cx="3347875" cy="223191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5325" y="5680746"/>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3">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82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circle(in)">
                                      <p:cBhvr>
                                        <p:cTn id="15" dur="2000"/>
                                        <p:tgtEl>
                                          <p:spTgt spid="174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circle(in)">
                                      <p:cBhvr>
                                        <p:cTn id="20"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Titulación Potenciométrica Automática</a:t>
            </a:r>
          </a:p>
        </p:txBody>
      </p:sp>
      <p:sp>
        <p:nvSpPr>
          <p:cNvPr id="6" name="Text Box 6"/>
          <p:cNvSpPr txBox="1">
            <a:spLocks noChangeArrowheads="1"/>
          </p:cNvSpPr>
          <p:nvPr/>
        </p:nvSpPr>
        <p:spPr bwMode="auto">
          <a:xfrm>
            <a:off x="1631504" y="1556792"/>
            <a:ext cx="484656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dirty="0"/>
              <a:t>Los tituladores potenciométricos automáticos son la solución mas efectiva hoy en día en la mejora tecnología para un laboratorio que realice análisis volumétricos.</a:t>
            </a:r>
          </a:p>
          <a:p>
            <a:pPr algn="just"/>
            <a:r>
              <a:rPr lang="es-CL" dirty="0"/>
              <a:t>En ellos se deposita la responsabilidad en la dosificación exacta, criterios de determinación de punto final precisos, automatización en la lectura continua de muestras.</a:t>
            </a:r>
          </a:p>
          <a:p>
            <a:pPr algn="just"/>
            <a:endParaRPr lang="es-CL" dirty="0"/>
          </a:p>
          <a:p>
            <a:pPr algn="just"/>
            <a:r>
              <a:rPr lang="es-CL" dirty="0"/>
              <a:t>Liberando eficazmente al analista para la correcta interpretación de datos y análisis de mejoras a los procesos.</a:t>
            </a:r>
          </a:p>
        </p:txBody>
      </p:sp>
      <p:sp>
        <p:nvSpPr>
          <p:cNvPr id="2" name="AutoShape 2" descr="data:image/jpeg;base64,/9j/4AAQSkZJRgABAQAAAQABAAD/2wCEAAkGBhISERQSEhISFBQVFRUWFhQXFBgWGBsWFRUWGBQVGBgaHSYeFxkjGRcVHy8gIycpLC0sFSAxNTAqNScrLCkBCQoKDgwOGg8PGiwlHSUxLC41LC0sLCkqLy0sLiwpLCkpLCkpKiwsLCkwLiopKSwsLC4tKSwpLSksKSwsLCwsKf/AABEIAOEA4QMBIgACEQEDEQH/xAAcAAEAAgMBAQEAAAAAAAAAAAAABQYDBAcCAQj/xABHEAABAwICBwUEBwUFCAMAAAABAAIDBBESIQUGEzFBUWEicYGRoQcyscEUQlJy0eHwIzNigqIkkrLC0jRTY3N0g7TxFRZD/8QAGgEBAQEBAQEBAAAAAAAAAAAAAAECBAMFBv/EAC8RAQEAAgECAwYGAQUAAAAAAAABAhEDEiExQfAEEyJhscFRcZGh0eEyBTNCYoH/2gAMAwEAAhEDEQA/AO4oiICIiAiIgIiICIiAiLE55Js22W8n4IMqLDHMcWF1gbXFtxHFZkBERAREQEREBERAREQEREBERAREQEREBERAREQEWjQaXZLJNG0ODoXhjsQAvcXDm57vwW8rZZ2qSy+DxM6zXHkCfILX0fUFzSCblpt4EAj0K2ZG3BHMFVTRutMQ0hLSuexrtjE6xdnitmMPLC5uasm4ea2qNrNLw08ZlmeGAusN5c5xOTWNGb3HgACVn0rpOOnhfNIbNYLmwuSTk1rRxcSQAOJIVMgo319Rt4i6NjG7PbuzLcyZGwN3B5Js5/8ACBnYtXrxcfV8WXafi88+Tp7TvfwZdL66Sgtc2BkNndn6RLhkcCP91GHEA8nFpy3I3XerYx0s1NaNoxOds5Y2ho3nFIBl1sp5ursEEEmzZ2yx15HdqR1gTm457+AyHALV0w/6RPR0u9jh9KlHNkBZs2HvmfG7qInBe0y4r2mPb168WOnkve5a/L19kTDpptTMW1dRPSgn9lAA+naW83TEBz3HkC0dDvU5/wDXnxgPpaqZp34JZHTxuHXGS4d4d4FS9fo+KdhjlY2Rh3tcLjv6HqqXo7b0NY6lLy+ndG+SJpu5xaPeDeJezi0e83PfkszLrl6O2vLy9fn+pq434u/z8/XrS7RTGwxWvYXtuvxt0WZVhmssF7beIW3jHn1y3+isFDUNkjY9jg5rmhzXDcQRcEeC5JZe8dWWNx8YzoiIyIiICIiAiIgIiICIiAiIgIiICIiCv0jdnpKYf76Jkni0BlvJhPirAoDS5wV1I/g4SsPfYYR/UVvS6RdiIGEWJGfTxXtyd5jfl9Ozy4+1ynz+vdu1F8DrC5sbDwVcyxt90FwGdxc8LddysNNKXNubX6Kg65VwppKaUNBDHzNuTbNlnMHW/a8l4/Fe2Pi6ePHHK/FdTV/abSWlya+qbSNuIoLPqHg/WIs2Jp+1a4vwz4gKzaMhaxpjY0Naxxa1oyAbwA6Ku+zWnIp5pHZvkqJMR43ZZjgeoe19+t1Z4spHjmGn0sujmur7ueE+vnXLxY/87431Ij9ZZpNhJHCG7R8bw0udhAJFhmAbbzmo3VHRkrXCWocDL9Gihwg4gBE+RxIebFxdjbfIe4tvWqrELGyuxEXDLNAJzub5kcl51U0g2drpGB4DXFlnAAk2BO4nJc85JL0Or3WXR7zXZN1VU2NjpHmzWgk5EnLkBmT0G9UjWqvmZJR1c8EcEcc4GLbGSQRzMLZBIwRhrTYZ4XvHZ4qy60g/RwbXDZ6Vzs7dhlVC557g0E+CiPaXMG08GItANXBckgAAEucSTwsCvXi/zjn5f8aoVLJ/a4ALFr52guB7Ibjb5i1/ALpmqx2bqml4QTEs/wCVMNowDoCXtH3Fx7VmJtZM2AODWGVzDY2dgthJbbd2Tkei6TqrXvdWRmX97JSSRS5WBloKjZvf3O22IdCFj2bjk4sp5+rv9Nvpf6jyTPPCzw1F3REWXCIiICIiAiIgIiICIiAiIgIiICIiCs66zhn0V982VMZP3S19/UBbNRo4klwdfMmxHXndVXXSqdspy7e2VhHcJQ0ehV0pai4uvbL/AG8b+c+n8vLC65MtfL7s+imnZgkFpdmWkg2O62WSouvbGuGBwv8A2+MW/hfBd3mC5Xs1Bbnw4/kuU616cx6UmpjGBs6ijfiDicbXRWJw/VIxWy38k4JfeY+vJvlynu8t+f8AM+23QdSP9nl/6yv/APNnUw7KUdWEeRCp/soqql8NWKljmWragx4ozHdsjto5wBAuC97z424K31OT4z1I8x+SxyXeVsWK17TCfogsbEyNzG8ZOzCwezGcmGRpN/cffj28Yz/uLN7SmXp4x/xP8pUf7NXYZJY7/wD4xut3Szj5hc2N3y3H5b+j6V7exy/9l4r6Ns0UkTxdkjHMcP4XAg+hXJ/aLp8S0sVNK9n0iFtUZ2XAO0gppcDsNyWtkIxtBzLXBdckdZck9qOpNRNUOrmYCxlNs3NBcZT+8acLQwgjDIb57gV1cd1dvmZTc0rHsUYHaRs5xuGYmA3IOHHiz3N3tV50RpaF2nZY2uOJs0+RFgNpTU4kaO98F+t1Q/Z7A+BtfWNBDqekeYnEdjaEPNjwNsLcuq9ezyilrNKMmJxOZJ9ImcThxWdmbAWJxFuQAC9MPg6r+MXK2yS+T9DIsUchvY+ayrnUREQEREBERAREQEREBERAREQEREHL/arWiFkxcOy7ZjLmXMz881M6o6wMqIGSg2Ba29zuOEXBUT7XIbwym18Ozfz3fJUzUKtke2VrgQwFhbkQLkEG3PIN816dW8OljpnVt2o6RaRkMQ5g5eC5l7Vwf2EsLmsLZDicTZ17BzWXAuRdhO/K3VTdLMQLBxA5AqF1y0QKllLEXlgdVNGINxWvDPwuOOXisy6q626DonWWKcRPYSRIGuF+AcL2+Smaz6n3x81wjV7XJ1NUspWsAjp5TFJI7tkshkIe7CLC5a12WViQbkDPtsOkop2RSRPD2ueCCOgNweR6LNaU72yV1Qyng+jMdI4TgyMbG6TsbOSxcGi4GLDnlw5qF9mmr9e6sZpKqa2OJ0EkYZZ0Th2+yNkRkMnOuSScV1eKqvAmfcbnZc8gB8l7/wDkR9k36m6m5PzW2615NvT1Zg2djncnwtvXmn020jO3wWtp9wwRyHO4wkW6E36EZ7uagJpG5WNr3yv3cfFVFxdWRuFnC4O8EXFuK0aVlJT4jDBFEXe8WMawnvIGarO0PNYJZuZVTa20emhJOxgOXa9Gn1U8qfqZShz3SHewDD3uuCfIW8VcFFEREBERAREQEREBERAREQEREBERBSdeG9t3WL/Wqro8dhp7/wDEVctdI+13xn0J/FU+iH7Nvj/iKsZqP0xraKd+zZHjcAC67sIGLcNxJNs/EKQptKiopqactwk1ERw3vZzXPabHK43ql60j+1SfdjP9NvkprQdA+fRcYY9kZjqDKXvJa0MhqHl+YB4ApZ2anatXWKohp6mcYXNc90jg5u87S5cLg5XxG9+ZVz9mNRTsaHsc/C94YQ/shsgjc5xHCxHFV5uoLdJSOrDVOYyTCBEGBxYWsa0jGXEZ2xWA+spLQ+roikdQGOpfTAYxO8ADaEZnG2zSyxw4LXuDwzXn0SXb1vJvHS200jaqokkiN4QbYjftO3HBe1m5DPMG5WR4tUPiaCS2Jkot9kvc0i1ve7J6Wt3qW0ZRsjY1rB2QMlGQ2Ok5xwFHTebp6n8F6Y4TVeNbWny3YxYTdt7DO5ybbM81X3RDkpnT0WHCQcnEkjhfK58VBVZcW2Ze5Nst+e9eeeXTja1GGqdGyNsjhYPIAAFznzUc+vBdaOEkcXmzR3qUqa18bDG5vu4m4gQLEnLMi5+tl17lqaRg2MNnHtPyt035lck9rl1jJ3Nd1l9nby6KV54vAHc1uQ9T5q2qq+z6RopsPFz3Hv3D5K1Lsx8EERFoEREBERAREQEREBERAREQEJRa1ZXRxjtvDbjK6CjaW0q+Y4zawuLAcCVBUP7sdC75KRZK07swcisMsLWizRYX+NkiVQta/wDan/8AKiPrIP8AKrV7OaprKFpdYt2szT3Omd+K0tM6rioftGy7N2EMddm0Ba0uIsMbbEYjxzU5Q6Da2nFPCbWzaXWu598RxHIXc6+7IXTK9iLhDA1oAY1rRwDQAM+gWaygNWNJl7Nm6+JmVjvtexFubSLW5dykqCmdDiMtU6XEctoGNw792EC/DyWFScUxYtURgTPnF8cjI43csMRkLbDhnI70UZQikpseyJu83d2nyXP8xNt62abSbJSQ2+XO3yV3rwHzSMxda5Jsoyoe5oxNdhIIIdcC1iOeXmpKqpyRcbxw5jktRxG5wtzDh+gs5TqxsVEy6SJeJHva5wIN8HZvzIGXVael45qkh2eXukAjf0U3HHTjtNbD34h8b/Ne2aSDjhis88o87d79zfPwK5OL2Xou7dq3dBUzo4I2uyeGguz3PIBcPA3Cs1BX4uy7fwPP81DU0BDQDv42Wy2ErtjKeRRw0nhFja/U5+S2qSpxjr+rLQzoiICIiAiIgIiICIiAiIgKA1opScL+Hu+OZHz8lPqM1jH7Ank5vxt80HPKpmzkv9V/x4radEx4Ac/A4bsrgjqtmtpNowjjvHQhaujKMytz3tOEqCP0hVw04BlnjaCbAm4ueQBGZW7oXTcT48cTTIDdocQ5liDwaRfxUoNXGOtia023XANu66kIdDtG4Ad2Sgqkkcjp7nIyNLrgWzaQDu6Ed+a249EyHO9+lgPVWR+imYmOvbA4nvDmlpb5kHvaFtsa3gCe4EjzU0quR6BJ95o7r3+SkqLRGDMADopYMdwaB3kD4XXoQu4uHgPmfwV6U21hTFeX0zfrEW62W6Kccbnxt8LL2yJo3ADuC10m0U3Q8BzELXHngHxIAW5HTEbmNaPL0Fx6rautNs0uOxaMHO+frwt1VmLNrKKc8XeQt8br0KVvG57yT6bl6d35C/kvMlh2j3eZHBXRt6ZhBIaAN2QFt9/wK8Ry4JL8Dv8An8j5o51rWBNznblz+HmvkzbjrvHf+svFWwiXRamjqjEzqMvDgttYaEREBERAREQEREBERAWhp1t6d/cD5OBW+tXSjLwyD+B3oLoKXDJY57lJ6Ma3AXBrQ4ntcLkcT4FQ7it/Q83aLeDhfxH5fBBNbB1t47gLnzy+CioquZ7biIt94dskWc11r7mBzcjn1CmYXZeh8FyvXzSNVFVyR7eRsbg17A04LMcLEXbYmzg4Zngun2finJdTTFunQmaQZA0uqHwsFyQ84W5XORJy3WzuvjtaoibRtlk5Fkbi3l+8ts9/8S5LDrFMzDszGxwH7wMbjccu05xuSfxWnWaSllFpZZHjkSXDwBNguuexW3v6/wDP7Z6o6jWa9BuV4IzndskwLx/LEJLnkMlU9Ne0KocbQzNw2zcIi0g33dtxBytnYKoZDcP16L64Lp4/ZcMbu/192bk697PNPOqKYiR2KRjiHGwBN8wbDLcQO8FWSsqhHG+Q7mMc8j7rSbei5F7PNLbGrDT7swwH7wzYT/UO9wXQNZ6mq7LIacSxG21JwOxMJ7cYYTuIuCbHf4rg5+HXNryvf8Gpl2SehdNxVUYkidcbnNPvNdxa4cD8RmvtfSl5B2pYOQtn5j4EKp1tnn6LFPHDNjGBseJmFzQS4PwH7F8rDgrTBo20Iike+W2977XJ/Dpy5715Z4zHvP0+RLtsQOa5uEOxAZH8CsjXA5clhpqRkYsxoA5BZC/kPFeVafGPdbMW38b8cvRI7gZm5tvtv6rFLPhNy6wtbD8+9asekYy+wJJuAcxkeF+SuhvU02CTo75/n8VNKvVO6/L4cfx8FL6NqccYPEZHw/Ky861G0iIooiIgIiICIiAiIgLFVi8bx/C74FZV8cLghBzwheoJcLg7kQfDj6JK0tJB3gkHwWIlBa4H59+fl+VvJUr2q6NxRRVAGbHGN/3X5tJ7nNA/7is2jKi7Gn7OR8PyKy6c0cKimlh4vYQ37wzYfBwBXvwZ9GcyYyjh5uRe7iR5LGvbL7iHd3XimDP9BfoXg8L20XB6Z/I/JfWt7h+uZXl0jeDgbbxfje1h45LNyjUlvg+seWkOabOaQ4HkQbg+YXctB6TE9PHKPrNBtyPEHqDl4Li9Poerk/c0k0nUt2bdwPvPsDv58F0n2faMqoIHMqWxtBdijDH4yAfeDrZXxXORO9fP9suOWMsveN4yzxS2kaOnbPFVSdiRmIB2QxAtLbO52BJHFScVQHNDm7iFgq6RsjcLsxe69U9O2Noa3IDcF8+3citesqpQ4BjQRfM2Jysc/NbRcS3i0keRX0uTEorFUwh7bHne6wxaMjbuHy9BZZX1DRle/QZn8lry1lhfJo67/Ld8VOrRptudzX3Q1Thkw37Lsh3j3fmFpU9PLL7jDb7b8m+HE+AUxQ6CawhzyXuGY4NB5hvPqVi3bUiUREUUREQEREBERAREQEREFR1qosEgkG5+/wC8PxHwKg3FX3TFBtoXM472/eG78PFUAn/0qJDQs+bmHjmPD9einopMv1vCp9K/DKH9wPdc/wCpytED948fkfl5qzxSua6w6oVn0ub6PTx7JzjIJpJGhgD+2+4JuLOLhkCLALNS+zybZ7Wpqomsa0vIha54wjE4lrrt4dFfdM0u1glixBpexzbk5XIyv0ULqbSvZSvhqAAMbwGYg79m5oxDsk5Fxd5ru99bhu3w/X92N6upEfoHUzR0kRnZtai2IEPfhIc0XwYWWwnMcTvBzUhqNW000TzFTQQStIxYGjPEDgfitcg2Iz+ytjVjQoo2yN2jpA94I7BbYAWF75F3Mi24La0do6GB0joYsJlIL7uyOHFYAXOEdp2Q5rz5OTD4pu3w0fFdI3UfTc8u2gqS50kJbdxADhixAtNuRabd6+alaIqKWSoikB2V2mN1wQ43ddwzuCRhvfiFNvrACc42338Tlu5LXm0uwb3k92XqAPisZc8vVqal0TDwSxPNYzVN4Z92Y893qq7NrJGNwBPMm5/Xio+p1ped34Ln6m9LZJV2+yOpN/MZfFR9Tpdg3uLum4eXH1VQm0s929y1zV8ypu07LNPp7g0W7v18lj0ZUOkqoGk75W36ht3EHpkoSja+U2jY95/haXedt3irfqxqtUMqI5pWhjWY8iQXElthkL8+KC9IiIoiIgIiICIiAiIgIiICIiAqRrRQbObEPdk7Q+99YfA+Ku6jdYNH7aFwAu5vab3jh4i48UHN6ibC9vW4KkTrCwAAtLiByuL+RUVpF2bD3rRkkRNrAdZQPdYB5/gFifrU7kP14quunWF1Qpo2n5NZZOBt5fgtSbTkh+sfMqFkqxxKkaHV+sn/AHdPIRzcMDfN9gfBXRuvL9IOP1isD6rmVaqD2XVDs5pooxfcwGR1u84QD5qx0Hs2o47F4fMeb3Zf3W2HndNDlrZy5wa0FzjuaAST3AZlTNDqfXTboCwH60hweh7Xout0ej4oRhijZGOTGho9AthDTntD7K3HOeo/lib/AJ3f6VY6DUaiizEIeechL/Q9keAU+iK8xxhos0AAbgBYeS9IiAiIgIiICIiAiIgIiICIiAiIgIiIOYa9UOxmFsmvOJvj7w8D8Qq7T0k0xtDFJJ1a0keLvdHiV2qooo5C0yRsfhzbiaHWJ3kX3LMBbcrtNOUUPs3rZLGQxwD+J2N4/lZ2f6lY6D2V0zc5pJZTxF9m3yb2v6ldUTZpHaO1epoP3MEbD9oNGLxce0fEqRRFFEREBERAREQEREBERAREQEREBERAREQEREBERAREQEREBERAREQEREBERAREQEREBERAREQEREBERAREQEREBERAREQEREBERAREQEREBERAREQEREBERAREQEREBER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 name="Imagen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871" y="58749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6"/>
          <a:stretch>
            <a:fillRect/>
          </a:stretch>
        </p:blipFill>
        <p:spPr>
          <a:xfrm>
            <a:off x="7613091" y="1620565"/>
            <a:ext cx="3565771" cy="3565771"/>
          </a:xfrm>
          <a:prstGeom prst="rect">
            <a:avLst/>
          </a:prstGeom>
        </p:spPr>
      </p:pic>
    </p:spTree>
    <p:extLst>
      <p:ext uri="{BB962C8B-B14F-4D97-AF65-F5344CB8AC3E}">
        <p14:creationId xmlns:p14="http://schemas.microsoft.com/office/powerpoint/2010/main" val="118900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¿Qué es un método volumétrico?</a:t>
            </a:r>
          </a:p>
        </p:txBody>
      </p:sp>
      <p:sp>
        <p:nvSpPr>
          <p:cNvPr id="4100" name="Text Box 6"/>
          <p:cNvSpPr txBox="1">
            <a:spLocks noChangeArrowheads="1"/>
          </p:cNvSpPr>
          <p:nvPr/>
        </p:nvSpPr>
        <p:spPr bwMode="auto">
          <a:xfrm>
            <a:off x="2290568" y="1574800"/>
            <a:ext cx="75612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algn="just">
              <a:buFont typeface="Wingdings" pitchFamily="2" charset="2"/>
              <a:buChar char="Ø"/>
              <a:defRPr/>
            </a:pPr>
            <a:endParaRPr lang="es-CL" dirty="0"/>
          </a:p>
          <a:p>
            <a:pPr algn="just" eaLnBrk="1" hangingPunct="1">
              <a:buClr>
                <a:srgbClr val="FF66FF"/>
              </a:buClr>
              <a:buFont typeface="Wingdings" pitchFamily="2" charset="2"/>
              <a:buNone/>
              <a:defRPr/>
            </a:pPr>
            <a:r>
              <a:rPr lang="es-CL" dirty="0"/>
              <a:t>Se denominan métodos volumétricos aquellos en los que el análisis se termina con la medición del volumen de una solución de un reactivo de concentración conocida, necesario para reaccionar cuantitativamente con la substancia a determinar. Los métodos volumétricos, tienen con frecuencia una exactitud equivalente a los procedimientos gravimétricos y son mas rápidos y más sencillos por ello su uso se halla muy extendido. </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01" y="4479926"/>
            <a:ext cx="12096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693" y="5979713"/>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4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ircle(in)">
                                      <p:cBhvr>
                                        <p:cTn id="7" dur="2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1000" fill="hold"/>
                                        <p:tgtEl>
                                          <p:spTgt spid="4100"/>
                                        </p:tgtEl>
                                        <p:attrNameLst>
                                          <p:attrName>ppt_w</p:attrName>
                                        </p:attrNameLst>
                                      </p:cBhvr>
                                      <p:tavLst>
                                        <p:tav tm="0">
                                          <p:val>
                                            <p:fltVal val="0"/>
                                          </p:val>
                                        </p:tav>
                                        <p:tav tm="100000">
                                          <p:val>
                                            <p:strVal val="#ppt_w"/>
                                          </p:val>
                                        </p:tav>
                                      </p:tavLst>
                                    </p:anim>
                                    <p:anim calcmode="lin" valueType="num">
                                      <p:cBhvr>
                                        <p:cTn id="13" dur="1000" fill="hold"/>
                                        <p:tgtEl>
                                          <p:spTgt spid="4100"/>
                                        </p:tgtEl>
                                        <p:attrNameLst>
                                          <p:attrName>ppt_h</p:attrName>
                                        </p:attrNameLst>
                                      </p:cBhvr>
                                      <p:tavLst>
                                        <p:tav tm="0">
                                          <p:val>
                                            <p:fltVal val="0"/>
                                          </p:val>
                                        </p:tav>
                                        <p:tav tm="100000">
                                          <p:val>
                                            <p:strVal val="#ppt_h"/>
                                          </p:val>
                                        </p:tav>
                                      </p:tavLst>
                                    </p:anim>
                                    <p:anim calcmode="lin" valueType="num">
                                      <p:cBhvr>
                                        <p:cTn id="14" dur="1000" fill="hold"/>
                                        <p:tgtEl>
                                          <p:spTgt spid="4100"/>
                                        </p:tgtEl>
                                        <p:attrNameLst>
                                          <p:attrName>style.rotation</p:attrName>
                                        </p:attrNameLst>
                                      </p:cBhvr>
                                      <p:tavLst>
                                        <p:tav tm="0">
                                          <p:val>
                                            <p:fltVal val="90"/>
                                          </p:val>
                                        </p:tav>
                                        <p:tav tm="100000">
                                          <p:val>
                                            <p:fltVal val="0"/>
                                          </p:val>
                                        </p:tav>
                                      </p:tavLst>
                                    </p:anim>
                                    <p:animEffect transition="in" filter="fade">
                                      <p:cBhvr>
                                        <p:cTn id="1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4" y="404665"/>
            <a:ext cx="6984776" cy="600075"/>
          </a:xfrm>
        </p:spPr>
        <p:txBody>
          <a:bodyPr/>
          <a:lstStyle/>
          <a:p>
            <a:r>
              <a:rPr lang="es-CL" sz="2500" dirty="0"/>
              <a:t>Titulador Automático HI 902 y  Autosampler HI 921</a:t>
            </a:r>
          </a:p>
        </p:txBody>
      </p:sp>
      <p:pic>
        <p:nvPicPr>
          <p:cNvPr id="4" name="Picture 2" descr="C:\Users\David Masulli\Desktop\Applications\Autosampler small\902-and-auto-sampler-stright-_fla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984" t="18751" r="19524" b="7440"/>
          <a:stretch/>
        </p:blipFill>
        <p:spPr bwMode="auto">
          <a:xfrm>
            <a:off x="3503712" y="1556792"/>
            <a:ext cx="5296072" cy="410445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4265" y="58749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12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Titulador Automático HI 902</a:t>
            </a:r>
          </a:p>
        </p:txBody>
      </p:sp>
      <p:sp>
        <p:nvSpPr>
          <p:cNvPr id="6" name="Text Box 6"/>
          <p:cNvSpPr txBox="1">
            <a:spLocks noChangeArrowheads="1"/>
          </p:cNvSpPr>
          <p:nvPr/>
        </p:nvSpPr>
        <p:spPr bwMode="auto">
          <a:xfrm>
            <a:off x="1644383" y="1121401"/>
            <a:ext cx="892899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r>
              <a:rPr lang="es-CL" b="1" dirty="0"/>
              <a:t>Cuenta con un Sistema de Personalización Flexible, Análisis Precisos</a:t>
            </a:r>
          </a:p>
          <a:p>
            <a:pPr algn="just" fontAlgn="base"/>
            <a:endParaRPr lang="es-CL" dirty="0"/>
          </a:p>
          <a:p>
            <a:pPr algn="just" fontAlgn="base"/>
            <a:r>
              <a:rPr lang="es-CL" dirty="0"/>
              <a:t>El HI 902C es un titulador automático que complementa nuestro amplia gama de productos dedicados a los análisis rápidos y precisos de laboratorio.</a:t>
            </a:r>
          </a:p>
          <a:p>
            <a:pPr algn="just" fontAlgn="base"/>
            <a:r>
              <a:rPr lang="es-CL" dirty="0"/>
              <a:t>Puede realizar valoraciones ácido/base, redox, complexométricas, precipitación, retrotitulación y determinación de titulante.</a:t>
            </a:r>
          </a:p>
          <a:p>
            <a:pPr algn="just" fontAlgn="base"/>
            <a:r>
              <a:rPr lang="es-CL" dirty="0"/>
              <a:t>De igual forma dispensa el </a:t>
            </a:r>
            <a:r>
              <a:rPr lang="es-CL" dirty="0" smtClean="0"/>
              <a:t>titulante con una alta exactitud, </a:t>
            </a:r>
            <a:r>
              <a:rPr lang="es-CL" dirty="0"/>
              <a:t>detecta el punto final y realiza todos los cálculos necesarios automáticamente.</a:t>
            </a:r>
          </a:p>
        </p:txBody>
      </p:sp>
      <p:pic>
        <p:nvPicPr>
          <p:cNvPr id="4" name="Picture 10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812" y="3823385"/>
            <a:ext cx="2070133" cy="20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9260" y="5979713"/>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Titulador Automático HI 902</a:t>
            </a:r>
          </a:p>
        </p:txBody>
      </p:sp>
      <p:sp>
        <p:nvSpPr>
          <p:cNvPr id="6" name="Text Box 6"/>
          <p:cNvSpPr txBox="1">
            <a:spLocks noChangeArrowheads="1"/>
          </p:cNvSpPr>
          <p:nvPr/>
        </p:nvSpPr>
        <p:spPr bwMode="auto">
          <a:xfrm>
            <a:off x="1631504" y="1276234"/>
            <a:ext cx="89289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r>
              <a:rPr lang="es-CL" dirty="0"/>
              <a:t>Una curva de titulación en tiempo real se muestra en la pantalla; esta característica es de gran ayuda cuando se prueban nuevos métodos o cuando un procedimiento necesita ser optimizado. Al final de la titulación, todos los datos, incluyendo la gráfica, son almacenados automáticamente en la memoria y pueden ser copiados en una memoria USB o por medio de una conexión directa al PC.</a:t>
            </a:r>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033525" y="3025056"/>
            <a:ext cx="3828256" cy="2671167"/>
          </a:xfrm>
          <a:prstGeom prst="rect">
            <a:avLst/>
          </a:prstGeom>
          <a:noFill/>
          <a:ln>
            <a:noFill/>
          </a:ln>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25" y="5979713"/>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5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Titulador Automático HI 902</a:t>
            </a:r>
          </a:p>
        </p:txBody>
      </p:sp>
      <p:sp>
        <p:nvSpPr>
          <p:cNvPr id="6" name="Text Box 6"/>
          <p:cNvSpPr txBox="1">
            <a:spLocks noChangeArrowheads="1"/>
          </p:cNvSpPr>
          <p:nvPr/>
        </p:nvSpPr>
        <p:spPr bwMode="auto">
          <a:xfrm>
            <a:off x="1631504" y="1218431"/>
            <a:ext cx="59766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r>
              <a:rPr lang="es-CL" dirty="0"/>
              <a:t>Los usuarios pueden conectar electrodos de pH, ORP o ISE al HI 902C, así como crear una estación completa de trabajo con un PC, monitor, teclado y una impresora.</a:t>
            </a:r>
          </a:p>
          <a:p>
            <a:pPr algn="just" fontAlgn="base"/>
            <a:r>
              <a:rPr lang="es-CL" b="1" dirty="0"/>
              <a:t>Sistema Intercambiable de Bureta Clip-Lock</a:t>
            </a:r>
            <a:endParaRPr lang="es-CL" dirty="0"/>
          </a:p>
          <a:p>
            <a:pPr algn="just" fontAlgn="base"/>
            <a:r>
              <a:rPr lang="es-CL" dirty="0"/>
              <a:t>Con la tecnología Clip-Lock™, solo toma unos pocos segundos cambiar las buretas con reactivo  para realizar una titulación diferente.</a:t>
            </a:r>
          </a:p>
          <a:p>
            <a:pPr algn="just" fontAlgn="base"/>
            <a:endParaRPr lang="es-CL" dirty="0"/>
          </a:p>
          <a:p>
            <a:pPr algn="just" fontAlgn="base"/>
            <a:r>
              <a:rPr lang="es-CL" dirty="0"/>
              <a:t>En resumen con el titulador automático HI 902C puedo realizar una titulación con una dispensación de volumen de titulante precisa (bomba de 40.000 pasos), criterios de dosificación y calculos personalizables, interpretación del punto de equivalencia por medio de puntos fijos o primera y segunda derivada, hasta 100 metodologías almacenables, sistema de agitación mecánico y automático, y mas.</a:t>
            </a:r>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636" y="1218431"/>
            <a:ext cx="296683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2914" y="59564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62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Autosampler HI 921</a:t>
            </a:r>
          </a:p>
        </p:txBody>
      </p:sp>
      <p:sp>
        <p:nvSpPr>
          <p:cNvPr id="6" name="Text Box 6"/>
          <p:cNvSpPr txBox="1">
            <a:spLocks noChangeArrowheads="1"/>
          </p:cNvSpPr>
          <p:nvPr/>
        </p:nvSpPr>
        <p:spPr bwMode="auto">
          <a:xfrm>
            <a:off x="1223494" y="1569762"/>
            <a:ext cx="674901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r>
              <a:rPr lang="es-CL" dirty="0"/>
              <a:t>El autosampler HI 921 es un sistema de entrega de la muestra de valoración automatizado diseñado para el HI902C. </a:t>
            </a:r>
          </a:p>
          <a:p>
            <a:pPr algn="just" fontAlgn="base"/>
            <a:endParaRPr lang="es-CL" dirty="0"/>
          </a:p>
          <a:p>
            <a:pPr algn="just" fontAlgn="base"/>
            <a:r>
              <a:rPr lang="es-CL" dirty="0"/>
              <a:t>Permite hasta 18 titulaciones de muestras automatizados. </a:t>
            </a:r>
          </a:p>
          <a:p>
            <a:pPr algn="just" fontAlgn="base"/>
            <a:endParaRPr lang="es-CL" dirty="0"/>
          </a:p>
          <a:p>
            <a:pPr algn="just" fontAlgn="base"/>
            <a:r>
              <a:rPr lang="es-CL" dirty="0"/>
              <a:t>HI921 interactúa directamente con el HI902C para conectar métodos de valoración con una secuencia automatizada. Las secuencias son totalmente personalizables.</a:t>
            </a:r>
          </a:p>
          <a:p>
            <a:pPr algn="just" fontAlgn="base"/>
            <a:endParaRPr lang="es-CL" dirty="0"/>
          </a:p>
          <a:p>
            <a:pPr algn="just" fontAlgn="base"/>
            <a:r>
              <a:rPr lang="es-CL" dirty="0"/>
              <a:t>En la secuencia rige el manejo de muestras del autosampler. </a:t>
            </a:r>
          </a:p>
          <a:p>
            <a:pPr algn="just" fontAlgn="base"/>
            <a:r>
              <a:rPr lang="es-CL" dirty="0"/>
              <a:t>La adición del reactivo, el tipo de agitación, enjuague, y el almacenamiento se cambian en la secuencia. </a:t>
            </a:r>
          </a:p>
          <a:p>
            <a:pPr algn="just" fontAlgn="base"/>
            <a:r>
              <a:rPr lang="es-CL" dirty="0"/>
              <a:t>La secuencia debe estar vinculada a un método.</a:t>
            </a:r>
          </a:p>
        </p:txBody>
      </p:sp>
      <p:pic>
        <p:nvPicPr>
          <p:cNvPr id="4" name="Picture 2" descr="C:\Users\David Masulli\Desktop\Applications\Autosampler small\autosampler-angled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25" t="19894" r="19167" b="33545"/>
          <a:stretch/>
        </p:blipFill>
        <p:spPr bwMode="auto">
          <a:xfrm>
            <a:off x="8655092" y="1110795"/>
            <a:ext cx="2644369" cy="30674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avid Masulli\AppData\Local\Microsoft\Windows\Temporary Internet Files\Content.Outlook\7KLZ39EI\auto-sampler-face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50" t="12243" r="12674" b="4802"/>
          <a:stretch/>
        </p:blipFill>
        <p:spPr bwMode="auto">
          <a:xfrm>
            <a:off x="8808188" y="4241777"/>
            <a:ext cx="2338175" cy="148143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628" y="58749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3">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0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Autosampler HI 921</a:t>
            </a:r>
          </a:p>
        </p:txBody>
      </p:sp>
      <p:sp>
        <p:nvSpPr>
          <p:cNvPr id="6" name="Text Box 6"/>
          <p:cNvSpPr txBox="1">
            <a:spLocks noChangeArrowheads="1"/>
          </p:cNvSpPr>
          <p:nvPr/>
        </p:nvSpPr>
        <p:spPr bwMode="auto">
          <a:xfrm>
            <a:off x="1991544" y="1556793"/>
            <a:ext cx="8568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r>
              <a:rPr lang="es-CL" dirty="0"/>
              <a:t>Al autosampler puede conectarse un lector de código de barras, el cual identifica la muestra de acuerdo a los procedimientos internos de cada empresa, a su vez el campo de edición de muestra es modificable, logrando aumentar la identificación en la muestra.</a:t>
            </a:r>
          </a:p>
        </p:txBody>
      </p:sp>
      <p:pic>
        <p:nvPicPr>
          <p:cNvPr id="5" name="Picture 2" descr="3b31f2ba-a7e9-4b08-a7ee-492fbb2479cc@mex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330" y="2918362"/>
            <a:ext cx="3802401" cy="285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628" y="58749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1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smtClean="0"/>
              <a:t>Promoción!!!</a:t>
            </a:r>
            <a:endParaRPr lang="es-CL" sz="2500" dirty="0"/>
          </a:p>
        </p:txBody>
      </p:sp>
      <p:sp>
        <p:nvSpPr>
          <p:cNvPr id="6" name="Text Box 6"/>
          <p:cNvSpPr txBox="1">
            <a:spLocks noChangeArrowheads="1"/>
          </p:cNvSpPr>
          <p:nvPr/>
        </p:nvSpPr>
        <p:spPr bwMode="auto">
          <a:xfrm>
            <a:off x="1991544" y="1556793"/>
            <a:ext cx="85689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r>
              <a:rPr lang="es-CL" dirty="0" smtClean="0"/>
              <a:t>Al participar en nuestro webinar automáticamente tienes un descuento asociado a la cotización de tu titulador, contáctanos y podremos asesorarte en la mejor opción para tu proceso.</a:t>
            </a:r>
            <a:endParaRPr lang="es-CL" dirty="0"/>
          </a:p>
        </p:txBody>
      </p:sp>
      <p:pic>
        <p:nvPicPr>
          <p:cNvPr id="7" name="Imagen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628" y="58749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descuen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2279" y="2848678"/>
            <a:ext cx="2006913" cy="15051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vid Masulli\Desktop\Applications\Autosampler small\902-and-auto-sampler-stright-_fla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984" t="18751" r="19524" b="7440"/>
          <a:stretch/>
        </p:blipFill>
        <p:spPr bwMode="auto">
          <a:xfrm>
            <a:off x="5022760" y="2669018"/>
            <a:ext cx="3892933" cy="301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7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847993"/>
            <a:ext cx="9144000" cy="544713"/>
          </a:xfrm>
        </p:spPr>
        <p:txBody>
          <a:bodyPr>
            <a:normAutofit lnSpcReduction="10000"/>
          </a:bodyPr>
          <a:lstStyle/>
          <a:p>
            <a:r>
              <a:rPr lang="es-CL" sz="3600" b="1" i="1" dirty="0" smtClean="0"/>
              <a:t>GRACIAS</a:t>
            </a:r>
            <a:endParaRPr lang="es-CL" sz="3600" b="1" i="1" dirty="0"/>
          </a:p>
        </p:txBody>
      </p:sp>
      <p:pic>
        <p:nvPicPr>
          <p:cNvPr id="1026" name="Imagen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932" y="1142806"/>
            <a:ext cx="5471525" cy="2335407"/>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556" y="5865030"/>
            <a:ext cx="4486275" cy="790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216275" y="3354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7358" y="5233426"/>
            <a:ext cx="299333" cy="2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9275" y="4694753"/>
            <a:ext cx="435496" cy="44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CuadroTexto"/>
          <p:cNvSpPr txBox="1"/>
          <p:nvPr/>
        </p:nvSpPr>
        <p:spPr>
          <a:xfrm>
            <a:off x="5699129" y="4727869"/>
            <a:ext cx="2952328" cy="877163"/>
          </a:xfrm>
          <a:prstGeom prst="rect">
            <a:avLst/>
          </a:prstGeom>
          <a:noFill/>
        </p:spPr>
        <p:txBody>
          <a:bodyPr wrap="square" rtlCol="0">
            <a:spAutoFit/>
          </a:bodyPr>
          <a:lstStyle/>
          <a:p>
            <a:pPr>
              <a:spcBef>
                <a:spcPct val="0"/>
              </a:spcBef>
            </a:pPr>
            <a:r>
              <a:rPr lang="es-CL" sz="1400" b="1" dirty="0">
                <a:solidFill>
                  <a:schemeClr val="tx2">
                    <a:lumMod val="75000"/>
                  </a:schemeClr>
                </a:solidFill>
                <a:latin typeface="+mj-lt"/>
                <a:ea typeface="+mj-ea"/>
                <a:cs typeface="+mj-cs"/>
                <a:hlinkClick r:id="rId7"/>
              </a:rPr>
              <a:t>george@hannachile.com</a:t>
            </a:r>
            <a:endParaRPr lang="es-CL" sz="1400" b="1" dirty="0">
              <a:solidFill>
                <a:schemeClr val="tx2">
                  <a:lumMod val="75000"/>
                </a:schemeClr>
              </a:solidFill>
              <a:latin typeface="+mj-lt"/>
              <a:ea typeface="+mj-ea"/>
              <a:cs typeface="+mj-cs"/>
            </a:endParaRPr>
          </a:p>
          <a:p>
            <a:pPr>
              <a:spcBef>
                <a:spcPct val="0"/>
              </a:spcBef>
            </a:pPr>
            <a:endParaRPr lang="es-CL" sz="1400" b="1" dirty="0">
              <a:solidFill>
                <a:schemeClr val="tx2">
                  <a:lumMod val="75000"/>
                </a:schemeClr>
              </a:solidFill>
              <a:latin typeface="+mj-lt"/>
              <a:ea typeface="+mj-ea"/>
              <a:cs typeface="+mj-cs"/>
            </a:endParaRPr>
          </a:p>
          <a:p>
            <a:pPr>
              <a:spcBef>
                <a:spcPct val="0"/>
              </a:spcBef>
            </a:pPr>
            <a:r>
              <a:rPr lang="es-CL" sz="1400" b="1" dirty="0" err="1" smtClean="0">
                <a:solidFill>
                  <a:schemeClr val="tx2">
                    <a:lumMod val="75000"/>
                  </a:schemeClr>
                </a:solidFill>
                <a:latin typeface="+mj-lt"/>
                <a:ea typeface="+mj-ea"/>
                <a:cs typeface="+mj-cs"/>
              </a:rPr>
              <a:t>George.mcguire.hanna</a:t>
            </a:r>
            <a:endParaRPr lang="es-CL" sz="1400" b="1" dirty="0">
              <a:solidFill>
                <a:schemeClr val="tx2">
                  <a:lumMod val="75000"/>
                </a:schemeClr>
              </a:solidFill>
              <a:latin typeface="+mj-lt"/>
              <a:ea typeface="+mj-ea"/>
              <a:cs typeface="+mj-cs"/>
            </a:endParaRPr>
          </a:p>
          <a:p>
            <a:pPr>
              <a:spcBef>
                <a:spcPct val="0"/>
              </a:spcBef>
            </a:pPr>
            <a:endParaRPr lang="es-CL" sz="900" b="1" dirty="0">
              <a:solidFill>
                <a:schemeClr val="tx2">
                  <a:lumMod val="75000"/>
                </a:schemeClr>
              </a:solidFill>
              <a:latin typeface="+mj-lt"/>
              <a:ea typeface="+mj-ea"/>
              <a:cs typeface="+mj-cs"/>
            </a:endParaRPr>
          </a:p>
        </p:txBody>
      </p:sp>
    </p:spTree>
    <p:extLst>
      <p:ext uri="{BB962C8B-B14F-4D97-AF65-F5344CB8AC3E}">
        <p14:creationId xmlns:p14="http://schemas.microsoft.com/office/powerpoint/2010/main" val="3990967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Elementos importantes de una Valoración</a:t>
            </a:r>
          </a:p>
        </p:txBody>
      </p:sp>
      <p:sp>
        <p:nvSpPr>
          <p:cNvPr id="4100" name="Text Box 6"/>
          <p:cNvSpPr txBox="1">
            <a:spLocks noChangeArrowheads="1"/>
          </p:cNvSpPr>
          <p:nvPr/>
        </p:nvSpPr>
        <p:spPr bwMode="auto">
          <a:xfrm>
            <a:off x="1834792" y="1395401"/>
            <a:ext cx="864095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algn="just">
              <a:buFont typeface="Wingdings" pitchFamily="2" charset="2"/>
              <a:buChar char="Ø"/>
              <a:defRPr/>
            </a:pPr>
            <a:endParaRPr lang="es-CL" dirty="0"/>
          </a:p>
          <a:p>
            <a:pPr algn="just" eaLnBrk="1" hangingPunct="1">
              <a:buClr>
                <a:srgbClr val="FF66FF"/>
              </a:buClr>
              <a:buFont typeface="Wingdings" pitchFamily="2" charset="2"/>
              <a:buNone/>
              <a:defRPr/>
            </a:pPr>
            <a:r>
              <a:rPr lang="es-CL" dirty="0"/>
              <a:t>El proceso de medición cuantitativa de la capacidad de combinación de una substancia con respecto a un reactivo se denomina volumetría o valoración. En general, las valoraciones se realizan agregando cuidadosamente un reactivo de concentración conocida a una solución de la substancia a determinar, hasta que se juzga que la reacción entre ambos ha sido completa; luego se mide el volumen de reactivo empleado. Ocasionalmente, puede resultar conveniente o necesario realizar el análisis añadiendo un exceso medido del reactivo y determinando luego este exceso por valoración por retroceso con un segundo reactivo de concentración conocida. </a:t>
            </a:r>
          </a:p>
          <a:p>
            <a:pPr algn="just" eaLnBrk="1" hangingPunct="1">
              <a:buClr>
                <a:srgbClr val="FF66FF"/>
              </a:buClr>
              <a:buFont typeface="Wingdings" pitchFamily="2" charset="2"/>
              <a:buNone/>
              <a:defRPr/>
            </a:pPr>
            <a:endParaRPr lang="es-CL" dirty="0"/>
          </a:p>
        </p:txBody>
      </p:sp>
      <p:pic>
        <p:nvPicPr>
          <p:cNvPr id="25602" name="Picture 2" descr="http://www.pantone294.org.mx/aula/pluginfile.php/76/course/summary/tubos_ensai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629" y="4287057"/>
            <a:ext cx="3583397" cy="127665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070" y="5938804"/>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5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Elementos importantes de una Valoración</a:t>
            </a:r>
          </a:p>
        </p:txBody>
      </p:sp>
      <p:sp>
        <p:nvSpPr>
          <p:cNvPr id="4100" name="Text Box 6"/>
          <p:cNvSpPr txBox="1">
            <a:spLocks noChangeArrowheads="1"/>
          </p:cNvSpPr>
          <p:nvPr/>
        </p:nvSpPr>
        <p:spPr bwMode="auto">
          <a:xfrm>
            <a:off x="5663952" y="1772816"/>
            <a:ext cx="481179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buClr>
                <a:srgbClr val="FF66FF"/>
              </a:buClr>
              <a:buFont typeface="Wingdings" pitchFamily="2" charset="2"/>
              <a:buNone/>
              <a:defRPr/>
            </a:pPr>
            <a:r>
              <a:rPr lang="es-CL" dirty="0"/>
              <a:t>La solución del reactivo de composición exactamente conocida que se utiliza en la titulación recibe el nombre de solución valorada o titulante. La exactitud con que se conoce su concentración pone un límite definido a la exactitud del análisis; por esta razón se extreman todos los cuidados en la preparación de la solución patrón.</a:t>
            </a:r>
          </a:p>
        </p:txBody>
      </p:sp>
      <p:pic>
        <p:nvPicPr>
          <p:cNvPr id="9223" name="Picture 7" descr="http://photos.demandstudios.com/getty/article/171/73/stk178113rke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641" y="1614215"/>
            <a:ext cx="3234680" cy="3234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113" y="587493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2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Criterios de termino de una Valoración</a:t>
            </a:r>
          </a:p>
        </p:txBody>
      </p:sp>
      <p:sp>
        <p:nvSpPr>
          <p:cNvPr id="4100" name="Text Box 6"/>
          <p:cNvSpPr txBox="1">
            <a:spLocks noChangeArrowheads="1"/>
          </p:cNvSpPr>
          <p:nvPr/>
        </p:nvSpPr>
        <p:spPr bwMode="auto">
          <a:xfrm>
            <a:off x="1847529" y="1628801"/>
            <a:ext cx="864095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CL" dirty="0"/>
              <a:t>En las titulaciones se pretende agregar a la sustancia problema una cantidad de solución titulante que sea equivalente químicamente con ella. Esta situación se alcanza en el llamado punto de equivalencia.</a:t>
            </a:r>
          </a:p>
          <a:p>
            <a:pPr algn="just" eaLnBrk="1" hangingPunct="1">
              <a:defRPr/>
            </a:pPr>
            <a:endParaRPr lang="es-CL" dirty="0"/>
          </a:p>
          <a:p>
            <a:pPr algn="just" eaLnBrk="1" hangingPunct="1">
              <a:defRPr/>
            </a:pPr>
            <a:r>
              <a:rPr lang="es-CL" dirty="0"/>
              <a:t>El Punto de equivalencia de una titulación es un concepto teórico. En realidad, solo se puede evaluar con mas o menos exactitud su posición observando en la solución cambios físicos determinados, que se producen en sus proximidades. El punto en que estos cambios se manifiestan se denomina punto final de la titulación. Se supone que la diferencia de volumen entre el punto de equivalencia y el punto final es pequeña. Si embargo, muchas veces existen diferencias entre ellos, debidas a que los cambios físicos son inadecuados o a que no podemos observarlos correctamente. En tales casos aparece un error analítico, denominado error de titulación.</a:t>
            </a:r>
          </a:p>
        </p:txBody>
      </p:sp>
      <p:pic>
        <p:nvPicPr>
          <p:cNvPr id="4" name="Imagen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144" y="5979713"/>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3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Identificando el punto final</a:t>
            </a:r>
          </a:p>
        </p:txBody>
      </p:sp>
      <p:sp>
        <p:nvSpPr>
          <p:cNvPr id="4100" name="Text Box 6"/>
          <p:cNvSpPr txBox="1">
            <a:spLocks noChangeArrowheads="1"/>
          </p:cNvSpPr>
          <p:nvPr/>
        </p:nvSpPr>
        <p:spPr bwMode="auto">
          <a:xfrm>
            <a:off x="1847528" y="1628800"/>
            <a:ext cx="60987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CL" dirty="0"/>
              <a:t>La detección del punto final implica la observación de alguna propiedad de la solución que se modifique de un modo característico en el punto de equivalencia, o muy cerca de él. Son numerosas y variadas las propiedades que se han utilizado en este sentido. Alguna de ellas son:</a:t>
            </a:r>
          </a:p>
          <a:p>
            <a:pPr algn="just" eaLnBrk="1" hangingPunct="1">
              <a:defRPr/>
            </a:pPr>
            <a:endParaRPr lang="es-CL" dirty="0"/>
          </a:p>
          <a:p>
            <a:pPr marL="342900" indent="-342900" algn="just">
              <a:buFont typeface="+mj-lt"/>
              <a:buAutoNum type="arabicPeriod"/>
              <a:defRPr/>
            </a:pPr>
            <a:r>
              <a:rPr lang="es-CL" dirty="0"/>
              <a:t>La coloración debida al reactivo, a la substancia problema, o a un indicador.</a:t>
            </a:r>
          </a:p>
          <a:p>
            <a:pPr marL="342900" indent="-342900" algn="just">
              <a:buFont typeface="+mj-lt"/>
              <a:buAutoNum type="arabicPeriod"/>
              <a:defRPr/>
            </a:pPr>
            <a:r>
              <a:rPr lang="es-CL" dirty="0"/>
              <a:t>La turbidez resultante de la formación o de la desaparición de una fase insoluble.</a:t>
            </a:r>
          </a:p>
          <a:p>
            <a:pPr marL="342900" indent="-342900" algn="just">
              <a:buFont typeface="+mj-lt"/>
              <a:buAutoNum type="arabicPeriod"/>
              <a:defRPr/>
            </a:pPr>
            <a:r>
              <a:rPr lang="es-CL" dirty="0"/>
              <a:t>La conductividad eléctrica de la solución.</a:t>
            </a:r>
          </a:p>
          <a:p>
            <a:pPr marL="342900" indent="-342900" algn="just">
              <a:buFont typeface="+mj-lt"/>
              <a:buAutoNum type="arabicPeriod"/>
              <a:defRPr/>
            </a:pPr>
            <a:r>
              <a:rPr lang="es-CL" dirty="0"/>
              <a:t>La diferencia de potencial eléctrico con un electrodo.</a:t>
            </a:r>
          </a:p>
          <a:p>
            <a:pPr marL="342900" indent="-342900" algn="just">
              <a:buFont typeface="+mj-lt"/>
              <a:buAutoNum type="arabicPeriod"/>
              <a:defRPr/>
            </a:pPr>
            <a:r>
              <a:rPr lang="es-CL" dirty="0"/>
              <a:t>La temperatura de la solución.</a:t>
            </a:r>
          </a:p>
          <a:p>
            <a:pPr marL="342900" indent="-342900" algn="just">
              <a:buFont typeface="+mj-lt"/>
              <a:buAutoNum type="arabicPeriod"/>
              <a:defRPr/>
            </a:pPr>
            <a:r>
              <a:rPr lang="es-CL" dirty="0"/>
              <a:t>Etc.</a:t>
            </a:r>
          </a:p>
        </p:txBody>
      </p:sp>
      <p:pic>
        <p:nvPicPr>
          <p:cNvPr id="3" name="Picture 4" descr="https://encrypted-tbn0.gstatic.com/images?q=tbn:ANd9GcQtnww9SbBZz87TKNQKbxtlMvVcm8ndmZKI8GHcYhkShuSWA1Ht7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12" y="2667442"/>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628" y="5977927"/>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15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Tipos de Titulaciones</a:t>
            </a:r>
          </a:p>
        </p:txBody>
      </p:sp>
      <p:sp>
        <p:nvSpPr>
          <p:cNvPr id="4100" name="Text Box 6"/>
          <p:cNvSpPr txBox="1">
            <a:spLocks noChangeArrowheads="1"/>
          </p:cNvSpPr>
          <p:nvPr/>
        </p:nvSpPr>
        <p:spPr bwMode="auto">
          <a:xfrm>
            <a:off x="1703513" y="1700808"/>
            <a:ext cx="864095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CL" dirty="0"/>
              <a:t>Existen diferentes tipos de titulaciones, algunos ejemplos son:</a:t>
            </a:r>
          </a:p>
          <a:p>
            <a:pPr algn="just" eaLnBrk="1" hangingPunct="1">
              <a:defRPr/>
            </a:pPr>
            <a:endParaRPr lang="es-CL" dirty="0"/>
          </a:p>
          <a:p>
            <a:pPr algn="just" eaLnBrk="1" hangingPunct="1">
              <a:defRPr/>
            </a:pPr>
            <a:endParaRPr lang="es-CL" dirty="0"/>
          </a:p>
          <a:p>
            <a:pPr marL="342900" indent="-342900" algn="just">
              <a:buFont typeface="+mj-lt"/>
              <a:buAutoNum type="arabicPeriod"/>
              <a:defRPr/>
            </a:pPr>
            <a:r>
              <a:rPr lang="es-CL" dirty="0"/>
              <a:t>Titulaciones acido-base.</a:t>
            </a:r>
          </a:p>
          <a:p>
            <a:pPr marL="342900" indent="-342900" algn="just">
              <a:buFont typeface="+mj-lt"/>
              <a:buAutoNum type="arabicPeriod"/>
              <a:defRPr/>
            </a:pPr>
            <a:r>
              <a:rPr lang="es-CL" dirty="0"/>
              <a:t>Titulaciones redox.</a:t>
            </a:r>
          </a:p>
          <a:p>
            <a:pPr marL="342900" indent="-342900" algn="just">
              <a:buFont typeface="+mj-lt"/>
              <a:buAutoNum type="arabicPeriod"/>
              <a:defRPr/>
            </a:pPr>
            <a:r>
              <a:rPr lang="es-CL" dirty="0"/>
              <a:t>Titulaciones complexométricas.</a:t>
            </a:r>
          </a:p>
          <a:p>
            <a:pPr marL="342900" indent="-342900" algn="just">
              <a:buFont typeface="+mj-lt"/>
              <a:buAutoNum type="arabicPeriod"/>
              <a:defRPr/>
            </a:pPr>
            <a:r>
              <a:rPr lang="es-CL" dirty="0"/>
              <a:t>Titulaciones de precipitación</a:t>
            </a:r>
          </a:p>
          <a:p>
            <a:pPr marL="342900" indent="-342900" algn="just">
              <a:buFont typeface="+mj-lt"/>
              <a:buAutoNum type="arabicPeriod"/>
              <a:defRPr/>
            </a:pPr>
            <a:r>
              <a:rPr lang="es-CL" dirty="0"/>
              <a:t>etc.</a:t>
            </a:r>
          </a:p>
          <a:p>
            <a:pPr marL="342900" indent="-342900" algn="just">
              <a:buFont typeface="+mj-lt"/>
              <a:buAutoNum type="arabicPeriod"/>
              <a:defRPr/>
            </a:pPr>
            <a:endParaRPr lang="es-CL" dirty="0"/>
          </a:p>
          <a:p>
            <a:pPr algn="just" eaLnBrk="1" hangingPunct="1">
              <a:defRPr/>
            </a:pPr>
            <a:endParaRPr lang="es-CL" dirty="0"/>
          </a:p>
        </p:txBody>
      </p:sp>
      <p:pic>
        <p:nvPicPr>
          <p:cNvPr id="24578" name="Picture 2" descr="https://encrypted-tbn3.gstatic.com/images?q=tbn:ANd9GcT6OIkg7OKFOfJmi6P-FWI_eS6h5OHnj8UKvnWBvTcrndt8dGi9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503" y="1885810"/>
            <a:ext cx="1789285" cy="302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7334" y="5910270"/>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95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Errores en una titulación</a:t>
            </a:r>
          </a:p>
        </p:txBody>
      </p:sp>
      <p:sp>
        <p:nvSpPr>
          <p:cNvPr id="4100" name="Text Box 6"/>
          <p:cNvSpPr txBox="1">
            <a:spLocks noChangeArrowheads="1"/>
          </p:cNvSpPr>
          <p:nvPr/>
        </p:nvSpPr>
        <p:spPr bwMode="auto">
          <a:xfrm>
            <a:off x="1847528" y="1628800"/>
            <a:ext cx="864095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CL" dirty="0"/>
              <a:t>Los errores en los análisis volumétricos se pueden atribuir a las siguientes causas:</a:t>
            </a:r>
          </a:p>
          <a:p>
            <a:pPr algn="just" eaLnBrk="1" hangingPunct="1">
              <a:defRPr/>
            </a:pPr>
            <a:endParaRPr lang="es-CL" dirty="0"/>
          </a:p>
          <a:p>
            <a:pPr marL="342900" indent="-342900" algn="just">
              <a:buFont typeface="+mj-lt"/>
              <a:buAutoNum type="arabicPeriod"/>
              <a:defRPr/>
            </a:pPr>
            <a:r>
              <a:rPr lang="es-CL" dirty="0"/>
              <a:t>Determinación inexacta de la concentración de la solución valorante.</a:t>
            </a:r>
          </a:p>
          <a:p>
            <a:pPr marL="342900" indent="-342900" algn="just">
              <a:buFont typeface="+mj-lt"/>
              <a:buAutoNum type="arabicPeriod"/>
              <a:defRPr/>
            </a:pPr>
            <a:r>
              <a:rPr lang="es-CL" dirty="0"/>
              <a:t>Uso de un indicador no apropiado.</a:t>
            </a:r>
          </a:p>
          <a:p>
            <a:pPr marL="342900" indent="-342900" algn="just">
              <a:buFont typeface="+mj-lt"/>
              <a:buAutoNum type="arabicPeriod"/>
              <a:defRPr/>
            </a:pPr>
            <a:r>
              <a:rPr lang="es-CL" dirty="0"/>
              <a:t>Dificultad por parte del analista para percibir los cambios del indicador.</a:t>
            </a:r>
          </a:p>
          <a:p>
            <a:pPr algn="just" eaLnBrk="1" hangingPunct="1">
              <a:defRPr/>
            </a:pPr>
            <a:endParaRPr lang="es-CL" dirty="0"/>
          </a:p>
          <a:p>
            <a:pPr algn="just" eaLnBrk="1" hangingPunct="1">
              <a:defRPr/>
            </a:pPr>
            <a:r>
              <a:rPr lang="es-CL" dirty="0"/>
              <a:t>Estos y otros errores afectan a la exactitud y precisión de los resultados. Existen nuevas técnicas que mejoran estos dos conceptos, pero primero que todo si queremos mejorar algo debemos conocerlo. ¿Qué es precisión y exactitud?</a:t>
            </a:r>
          </a:p>
          <a:p>
            <a:pPr algn="just" eaLnBrk="1" hangingPunct="1">
              <a:defRPr/>
            </a:pPr>
            <a:endParaRPr lang="es-CL" dirty="0"/>
          </a:p>
        </p:txBody>
      </p:sp>
      <p:sp>
        <p:nvSpPr>
          <p:cNvPr id="2" name="AutoShape 4" descr="data:image/jpeg;base64,/9j/4AAQSkZJRgABAQAAAQABAAD/2wCEAAkGBxAPDw0PDBIQEA4QDw8OEA4NDQ8PDhAPFBEWFhQRFxQYHSgsGBolGxQVITEiJSkrLi4uGB8/ODMsNygtLisBCgoKDg0OGxAQGjQmHyYtLC03LCwtLCwtMCwsNy4sNCwsLCwsLCwsLC4sLywsLCwsLCwsLC8sLCwsLC8sLCwsLP/AABEIAPsAyQMBIgACEQEDEQH/xAAcAAABBAMBAAAAAAAAAAAAAAAAAQIEBgMFBwj/xABJEAABAwIDBAYGBAoIBwAAAAABAAIDBBEFEiEGMUFREyJhcYGRBxQjMqGxQnJzwTNDUmKCkqKywtEkJTQ1Y3ST8BUWU1SDs8P/xAAZAQEAAwEBAAAAAAAAAAAAAAAAAgMEBQH/xAAnEQEAAgICAgEEAQUAAAAAAAAAAQIDERIxBCEyEyJRcbEzQUKBkf/aAAwDAQACEQMRAD8A7ihCEAhCEAhCRAqEiECoSJHuDRdxAHMmwQOQtdLjlIz3qiAHkJmE+QKxf8yUX/cR+ZVkYrz/AIz/AMR51/LbIWvixukd7tRATy6ZgPkSpkcrXasc1w5tIPyUZraO4exaJ6ZEJEKL0qEiECoSIQKhIlQCEIQIhKkQKhCEAhCEAkQhALT43tJT0l2yOzy20hjsX9l+DR3/ABVc2t2zyl1PQu6wu2SoGtjxazt/O8uYoZeSSSSSSSSTckneSeJXR8fweUcsnX4ZMvk8fVVpxLbeqluIcsDOTLOkt2vI+QCr1RUvlOaV75Hc5HuefMqMXganQKBUVpOjNBz4n+S6da48UfbGmKbWv3KfNVMZvOvIalQ5MSP0AB2nUqChRnLMpRSGZ1ZIfpHwsPksfSuvfM6/PMbpiFDcvdQmw4vVM/B1FQ36tTK0fArbUW3OIxEe3MjR9CdjHg95sD8VXEKE0rPcJxaY6l1DBvSfG4htfEY/8aC72d5YdQO7Mr5Q1sU7Gy072SRu3PjcHDtHYexec1sMFxqoopOlpXlp0zMOscg5Pbx7944ELLk8Os+6el1PImPk9BoWh2T2ohxCMlnUnYB0sBNy385p+k3t87LfLn2rNZ1LXExMbgIQhRelQkCVAIQhAiVIlQCRKkQCpXpB2kMLfVKd1pntvK9p1jjP0Ryc74DvBVmxzE20lPLO/XI3qtv77zo1viSPiuIVVU+WR8spzSSOL3O5k/Idi3eFg52526j+WbyMnGOMdkDkuZYrrDUyfRHiuvNtMGjaifNoPdHx7VgQhVTO1gQhC8AkSpF4BCEIBCEIJWG18tNLHPTuyyMNweBHFpHFp3ELuuzeNx11MyeLQnqyR3uY5QOsz4gg8QQuAK1ejrHDSVjY3n2FSWwvB3NeT7N/mbdzjyWbycPOu47hdhycZ1/Z2lCELlNwSpEqAQhCBEqQJUAkQUyaVrGue82axpc48mgXJQcz9KWL5546Rh6sIEkg5yuHVB7mn9sqj3T6+udPNNO/3pZHSEcsxuG+AsPBYMy72KnCkVcvJblaZZC62qik31WSV3BYlOZeQEIQovQthgmCz1snRUrMxFi57jljjB4udw7t5sbApcAweStqGU8Ohd1nvIu2OMe88+Y04khdzwbCYaOFsFO3KxupJ997uL3HiT/vQLN5HkRjjUdrsWLn7npVsG9G1LEA6rc6pk4i5jhB7GtNz4nXks+1Ho8o6yDJTtbSTsB6KanblF+UjRbpG9+o4EK4IXNtmvM7mWuMdY6h5SxjD6qhqJKaqzxzRnUCRxa5p917T9Jp4HvvYggNpsUkb7/XHbYO813j0r7LtrqJ00bf6VStdLGQOtJHvkh7bgXA/KA5lcPOztblz+q1OXmKaUnytdaceWdb2qvSN9NhBM17czDcfEHkVkVfppXRPNrgg5XsOm7eCOBW+jeHAObuIuFtx35QzWro5B/3ZCFYg7/sviXrdFSznVz4wH/aN6r/ANppW0VG9EdSXUc8Z/FVBt2Nexp/ezK8ri5a8bzDo0ndYkJUiAq0yoQhABCQJUCFV30g1Zhw2rI3va2HwkcGu/ZLlY0hClWeNol5aNxp5vuluu24tsRh9TcuhEUhuekpXGB2Y/SIbo4/WBVJxb0WVTLuw+pjmHCKtj6N/wDqxixP6AXSr5tJ79Mc+PaOlGcUiz4rhlbRXNfSTwsFyZmNE9OAOJkjuG+NlEgnZILxua4fmkFaa3rbqVU1mvcMiEKZg1Aampp6cfjZWMNt4ZfrnwaCfBezOo3KMe3V/RpgopqNszx7aqtKTxEX4tvkc36XYrekY0AANFgAAANwA3BKuJe83tNpdKteMaCj4hWMgifLJ7rBfTeTuDR2k2CkKn+kioLYaZg3PlLj25W6D9r4KCTXSYpJUvzynq36sYPUaPvPatlSygKp0lRay2cVYgybWbM0+IxuJDY6oN9nUAWdcbmPt7zPlwXJKJj43SwygtfG8tc072uBs4eYXXW1q51tY0DEpXN/GRxvd9bKAf3b+K1+JeeWlGesa2hISBKumxOk+hp+uIt4AUp8+mB+QXS1zT0NDXET2Uo/9y6WuT5X9Wf9fw34PhAQEIWdaVCEIAIQEIBIlQgRCEIBaLFNjcNqiXVFJAXnfKxnRTH/AMkdnfFb1C9idChVnospDrTTVEPJj3tnjH64zH9dO2U2DfQ1jaiSWOZjI5AwtY6N4kdZt8pJ0yl/HiFe0Kz6+TWtofTrveghCiYjiDIG3dq4+6wbz/IdqqTS1WtvsMdUUZdECZIHCYNGpc0Ah4Hgb/orX4jtHUm/RlsQ4ZWhx83X+SrlXj9ffq1Dx3BlvKyDRQVSltrFqa0vzOe8jM4lzrNYwX4mzQAFGiqHOIDAXX5bkFkbW9qqWMyZ62R2vus38PZt0WwqqwQNOYh0pHVZwB5nsWhpblznONyd5O8knetni0nlyZ89o1pLShIlC6TI6j6HYvY1r/ypY2fqsJ/jXQ1TvRTTZMOz/wDWnlk8BaP/AOauK4/kTvJLfijVICEIVKwqEiVABCEIBCEIBIlQgRCEIBCFrdoa809O6Ru/M1ub8nMbX+7xCBcSxMR3bHZ0n7Le/t7FS8YxhseZ0js0h3klYsVxU9Dmi4mxPfxVIrZS4kuNz2oNq/GTI4ngsUtZdaeM2W0wjCJarO9to4IgXTVMtxDE0C5ueJtwHZu3oMLZRmL37gPnwWTDoRlm6IWIY8sB1sbEgea0007XS2YXdFmIZnsHEcCQNxPLhfirHguj/JWXpak6lCtot7hR3uLiXEkk6knUlSqVtm9+qZVU2SaWL8iR7PAOIB8lIAXVp79sVvwUJQDwBJ4AaknkgK0ejrB/Wq6NzheKmtO/lmB9k3xcL9zCp3tFYmZRrG5067gFB6tS01PpeKJjXEbi+3XPi65U9CFxJnc7dKI0EIQvAIQhAqEIQCEIQCRCEAhCEAsNZTMmjfFKLse0tcOw/IrMhByqponU00tJU6scOq/dnjJ6rx26eBBWgr8LLHFpPceBHAroHpFpQfV5LgOGdgN9QdCB3Gx8lXKcCqjyO0lZoL7+5BV/VrLY7RbQyz0tPR00Yip42M6VkZHtZW8T+bfrW1uTc7gtjJs5KfdLe4kj7lrqvC5obl8d2tFy5hDgBzIGoHbZTpfhO0bV5RpTZXFpsbtPIggq14FNmDX8wL9hG8JnspBZ1iOTgCn0mHGMn1YtDXG5a9xsDzB1VmXNGSPce0KY5pLX7RwBtVI4fjGsf+zlPxaVrlucaw2qLukewPYGhodCS8NaCTqN43nW1lpgV0cE/ZDLkj7pPa0kgNBJJAAAuSTuAHErumxOA+oUjI3W6eQ9LORr1yNGA8miw8zxVP8ARhstmLa+pb1W39WY4e87cZiOQ3N8+AK6esnl5tzwhfgx6+6QhCFiaAhCEAhCECoQhAJEqECISoQIhCEAuG7XbRVvrtbEKmcRsqJWNYyV0bQwONh1bX05ruS897ZD+sa//MyfNavEiJtKjP008szy7OHESb897uv2k71Pw/aKSN7en6p3CZg07nN+8LX2WGdt7LXlxVvHtTS816dHp9p3gAvAc06hzdWkc7hTI8abOfZSNa+34KYAxuNtwP0fiud4HWOikjYNY3va0sO7U2uOR1V1x549UkLQA+PK9jgBcEOF/MXC598U1tEflqreJjapbQU/QytfBeJsma8F7iKRps9oB3DUEd54BYabE5G79fgo9RO6VxfIS5x3kpgH8lurgrx1aPbNOWd+luwTG3OcBcghWHDtj466sFQ/K2mDWvmibo6Sa5003NIFye/ncaCg2RqYKZ9dUjoWjow2F4PSuD3huZw+gNRodewcbxsRU2flO57SPEaj5FY7z9O88JX1jnX7oXRjA0BrQA0AANAsABuAHAJUIVC0IQhAIQhAIQhAqEIQCEIQCEIQIhBQgF5+21H9ZV/+Yf8AcvQK4Btx/edf9sf3QtfifKf0oz9Q0SZIFkTXBb2Vmwpl54B/ixnycCrnjH9lqPqfeFVMAbeph73HyY4/crXi/wDZqj6n3hYs/wDUrDTi+EqMdAV3XZPYykomxytb0tQWh3TzAEtJH0G7mb9417SuFP3HuK9L0f4KL7Nn7oUvLtMREQjgiJmWu2tiz0FYOUTpP1Ov/CqPs3U5Hxu/Jc0nuvr8F0bEos8E7Py4pGebCFyrBn6N7gsDU68hRcLmzwRO5sAPeND8lKQCVIhAqRKhAiEIQKhCEAhISmlyB6S6ZmSXQPJSXTLougfdcC21dfEq/wC3ePKy71dabGNl6Ksu6ogYZDvljvHLftc22bxur8GWMdtyry0m0enA7Jr10jFvRa4XdQTh3KKqGV3+owa/qjvVSqdkcRZIIzSzF2tixofGRz6Rug8St9c1LdSyTjtHcMOyzL1F/wAmN7vkP4lZMWH9GqPsysGD7N1VGXSVkfRGRuWNpkje4gEFxOUm30VtY6ITAxSFzY5Bke5tszWu0LhfiAsWa8Tl3+mnHWeGnNn7j3FelqM+yi+zZ+6FU6L0cYbHbOyWcjjNO6x8GZQfJW5oAAA0AAAHIDcnkZa5NaMVJrvbITz3Lj2E6Nb3BdG2sxL1eklcDZ8nsWfWeDc+DQ4+C51RPAIHBZlzo2yk94XNO9rrjuI/mCt3dVHBagMsWnv7VZqepDxyPJBIulTLpboHoTQU5AiEIQKmOclcVhc5A4uSXTLpLoH3SXTC5JmQZMyTMseZJmQZcypmO+kOGlmmgbDJJLE7I7M9kcZNgdD1jbXkrbmXDttf7xrvtv4QtHjY63tqyrNaax6bvEPSjWH8BFBEOZD5X+ZIHwVbr9tsRluH1MoB4REQju9mAtbZY3tHJbvpVjqGbnM9ytuwVSZzUCVxc/Mxxc8lziCCBqe4rodPTNA0C5NslV9DUt4CQFh794+VvFdZo6gOaFg8isxdqxTupaza2CidFFWiRjXMOSoDM8Rymxa4DUEAjgd6sjZAQCNxAI7lStscLFXRzNAvIxpli552g6eIuPFWunf1GfUb8gq548YmO0o3uSYrhsVVH0U4JbcOaWnK5rgCMwPOxKpmJbGzRXfSu6Zo+g6zJgOzg74dyvOZLmUEnNaCvdG4tddrmmzmuBa4HkQdyteHYgHWsdVssTwmCpHtm9YCwlZ1ZG/pcR2G4Vdm2cqYTemc2ZvBpIjk7tdD33HcguNLUZx2jf8AzWe60OAR1ALnVDOjGXKGlzXOcbjXqk2GnxW7BQZAU8FYQVkaUD0IQgxSFYCVmlUZxQOJSFyYSmlyB5cmlyxlyaXoMpcml6wl6Y6RBnL1xXbP+8a37X+Fq6+ZVx7a83r6v7QfuNWvw/nP6UeR8YahNcE5Fl0GU1lwQRoQQQeRG4q+YDj7S0ZiA4e82+4/yVFslAVOXDGSE6ZOEumVu1cMTHEm5sbNbqT2K5wv6rfqj5Lz+8aHuK7tDL1W/VHyWLPhjHEe2nHk5zKcHpwcogmCcJlnWpYcnByiCVOEiCXmTg5RBInh6CSHLNGVCD1LgKCQhCEEeZRXFTJQobwgxkphKeQmEIGErG5ye4LG4IGOcsT3p7wo8hQY5ZLLlW07r1tSfzx+41dKqJyNwVMxrBhK98gJa9xueLSbW3eC0ePkiltyqy1m0elUStUmpw+SP3m3HNuoUdi6VbRb3DHMTHZbIsnAX3a9yzR0cjtzT46L21q17kiJnqEdw0K6rBXXA7gufwYM53vG3cLq40hAA+9c/wArJW+uMtWCk13tuo6glSGSrVscs7HrIvbJsqytlWua5ZmOQT2yJ7XqIwrK0oJTXqfSuWsap9Ig2CEgSoGuCiSsU1YpGIIBCaQpD41jLEEdwWJwUosTCxBCe1YJI1sHMTHRoNTJT3UaSiB3rduiWN0KCvvwxp3i6hy7PU7jcxtvz1CtJgTTTr2JmOnkxE9qt/wOMe6LJRhYHBWb1ZHqy8eq82htwWdlNZbv1VKKVBqmQlZ2RLYCmTxAghsiWZkakiFZGxoMLI1maxZGsWRsaBjGKfTRpkMSmMbZA4JUIQCEIQMcxMMSzIQRjEmGFS0lkEIwJDTqdZFkGuNOk9XWxITbINf6uj1ZbCyLINf6sj1dbCyMoQQPV0errYWRZBA9XS+rqfZFkED1dKIFOsiyCG2BZWQqRZKga1tk9CEAhCEH/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6" descr="data:image/jpeg;base64,/9j/4AAQSkZJRgABAQAAAQABAAD/2wCEAAkGBxAPDw0PDBIQEA4QDw8OEA4NDQ8PDhAPFBEWFhQRFxQYHSgsGBolGxQVITEiJSkrLi4uGB8/ODMsNygtLisBCgoKDg0OGxAQGjQmHyYtLC03LCwtLCwtMCwsNy4sNCwsLCwsLCwsLC4sLywsLCwsLCwsLC8sLCwsLC8sLCwsLP/AABEIAPsAyQMBIgACEQEDEQH/xAAcAAABBAMBAAAAAAAAAAAAAAAAAQIEBgMFBwj/xABJEAABAwIDBAYGBAoIBwAAAAABAAIDBBEFEiEGMUFREyJhcYGRBxQjMqGxQnJzwTNDUmKCkqKywtEkJTQ1Y3ST8BUWU1SDs8P/xAAZAQEAAwEBAAAAAAAAAAAAAAAAAgMEBQH/xAAnEQEAAgICAgEEAQUAAAAAAAAAAQIDERIxBCEyEyJRcbEzQUKBkf/aAAwDAQACEQMRAD8A7ihCEAhCEAhCRAqEiECoSJHuDRdxAHMmwQOQtdLjlIz3qiAHkJmE+QKxf8yUX/cR+ZVkYrz/AIz/AMR51/LbIWvixukd7tRATy6ZgPkSpkcrXasc1w5tIPyUZraO4exaJ6ZEJEKL0qEiECoSIQKhIlQCEIQIhKkQKhCEAhCEAkQhALT43tJT0l2yOzy20hjsX9l+DR3/ABVc2t2zyl1PQu6wu2SoGtjxazt/O8uYoZeSSSSSSSSTckneSeJXR8fweUcsnX4ZMvk8fVVpxLbeqluIcsDOTLOkt2vI+QCr1RUvlOaV75Hc5HuefMqMXganQKBUVpOjNBz4n+S6da48UfbGmKbWv3KfNVMZvOvIalQ5MSP0AB2nUqChRnLMpRSGZ1ZIfpHwsPksfSuvfM6/PMbpiFDcvdQmw4vVM/B1FQ36tTK0fArbUW3OIxEe3MjR9CdjHg95sD8VXEKE0rPcJxaY6l1DBvSfG4htfEY/8aC72d5YdQO7Mr5Q1sU7Gy072SRu3PjcHDtHYexec1sMFxqoopOlpXlp0zMOscg5Pbx7944ELLk8Os+6el1PImPk9BoWh2T2ohxCMlnUnYB0sBNy385p+k3t87LfLn2rNZ1LXExMbgIQhRelQkCVAIQhAiVIlQCRKkQCpXpB2kMLfVKd1pntvK9p1jjP0Ryc74DvBVmxzE20lPLO/XI3qtv77zo1viSPiuIVVU+WR8spzSSOL3O5k/Idi3eFg52526j+WbyMnGOMdkDkuZYrrDUyfRHiuvNtMGjaifNoPdHx7VgQhVTO1gQhC8AkSpF4BCEIBCEIJWG18tNLHPTuyyMNweBHFpHFp3ELuuzeNx11MyeLQnqyR3uY5QOsz4gg8QQuAK1ejrHDSVjY3n2FSWwvB3NeT7N/mbdzjyWbycPOu47hdhycZ1/Z2lCELlNwSpEqAQhCBEqQJUAkQUyaVrGue82axpc48mgXJQcz9KWL5546Rh6sIEkg5yuHVB7mn9sqj3T6+udPNNO/3pZHSEcsxuG+AsPBYMy72KnCkVcvJblaZZC62qik31WSV3BYlOZeQEIQovQthgmCz1snRUrMxFi57jljjB4udw7t5sbApcAweStqGU8Ohd1nvIu2OMe88+Y04khdzwbCYaOFsFO3KxupJ997uL3HiT/vQLN5HkRjjUdrsWLn7npVsG9G1LEA6rc6pk4i5jhB7GtNz4nXks+1Ho8o6yDJTtbSTsB6KanblF+UjRbpG9+o4EK4IXNtmvM7mWuMdY6h5SxjD6qhqJKaqzxzRnUCRxa5p917T9Jp4HvvYggNpsUkb7/XHbYO813j0r7LtrqJ00bf6VStdLGQOtJHvkh7bgXA/KA5lcPOztblz+q1OXmKaUnytdaceWdb2qvSN9NhBM17czDcfEHkVkVfppXRPNrgg5XsOm7eCOBW+jeHAObuIuFtx35QzWro5B/3ZCFYg7/sviXrdFSznVz4wH/aN6r/ANppW0VG9EdSXUc8Z/FVBt2Nexp/ezK8ri5a8bzDo0ndYkJUiAq0yoQhABCQJUCFV30g1Zhw2rI3va2HwkcGu/ZLlY0hClWeNol5aNxp5vuluu24tsRh9TcuhEUhuekpXGB2Y/SIbo4/WBVJxb0WVTLuw+pjmHCKtj6N/wDqxixP6AXSr5tJ79Mc+PaOlGcUiz4rhlbRXNfSTwsFyZmNE9OAOJkjuG+NlEgnZILxua4fmkFaa3rbqVU1mvcMiEKZg1Aampp6cfjZWMNt4ZfrnwaCfBezOo3KMe3V/RpgopqNszx7aqtKTxEX4tvkc36XYrekY0AANFgAAANwA3BKuJe83tNpdKteMaCj4hWMgifLJ7rBfTeTuDR2k2CkKn+kioLYaZg3PlLj25W6D9r4KCTXSYpJUvzynq36sYPUaPvPatlSygKp0lRay2cVYgybWbM0+IxuJDY6oN9nUAWdcbmPt7zPlwXJKJj43SwygtfG8tc072uBs4eYXXW1q51tY0DEpXN/GRxvd9bKAf3b+K1+JeeWlGesa2hISBKumxOk+hp+uIt4AUp8+mB+QXS1zT0NDXET2Uo/9y6WuT5X9Wf9fw34PhAQEIWdaVCEIAIQEIBIlQgRCEIBaLFNjcNqiXVFJAXnfKxnRTH/AMkdnfFb1C9idChVnospDrTTVEPJj3tnjH64zH9dO2U2DfQ1jaiSWOZjI5AwtY6N4kdZt8pJ0yl/HiFe0Kz6+TWtofTrveghCiYjiDIG3dq4+6wbz/IdqqTS1WtvsMdUUZdECZIHCYNGpc0Ah4Hgb/orX4jtHUm/RlsQ4ZWhx83X+SrlXj9ffq1Dx3BlvKyDRQVSltrFqa0vzOe8jM4lzrNYwX4mzQAFGiqHOIDAXX5bkFkbW9qqWMyZ62R2vus38PZt0WwqqwQNOYh0pHVZwB5nsWhpblznONyd5O8knetni0nlyZ89o1pLShIlC6TI6j6HYvY1r/ypY2fqsJ/jXQ1TvRTTZMOz/wDWnlk8BaP/AOauK4/kTvJLfijVICEIVKwqEiVABCEIBCEIBIlQgRCEIBCFrdoa809O6Ru/M1ub8nMbX+7xCBcSxMR3bHZ0n7Le/t7FS8YxhseZ0js0h3klYsVxU9Dmi4mxPfxVIrZS4kuNz2oNq/GTI4ngsUtZdaeM2W0wjCJarO9to4IgXTVMtxDE0C5ueJtwHZu3oMLZRmL37gPnwWTDoRlm6IWIY8sB1sbEgea0007XS2YXdFmIZnsHEcCQNxPLhfirHguj/JWXpak6lCtot7hR3uLiXEkk6knUlSqVtm9+qZVU2SaWL8iR7PAOIB8lIAXVp79sVvwUJQDwBJ4AaknkgK0ejrB/Wq6NzheKmtO/lmB9k3xcL9zCp3tFYmZRrG5067gFB6tS01PpeKJjXEbi+3XPi65U9CFxJnc7dKI0EIQvAIQhAqEIQCEIQCRCEAhCEAsNZTMmjfFKLse0tcOw/IrMhByqponU00tJU6scOq/dnjJ6rx26eBBWgr8LLHFpPceBHAroHpFpQfV5LgOGdgN9QdCB3Gx8lXKcCqjyO0lZoL7+5BV/VrLY7RbQyz0tPR00Yip42M6VkZHtZW8T+bfrW1uTc7gtjJs5KfdLe4kj7lrqvC5obl8d2tFy5hDgBzIGoHbZTpfhO0bV5RpTZXFpsbtPIggq14FNmDX8wL9hG8JnspBZ1iOTgCn0mHGMn1YtDXG5a9xsDzB1VmXNGSPce0KY5pLX7RwBtVI4fjGsf+zlPxaVrlucaw2qLukewPYGhodCS8NaCTqN43nW1lpgV0cE/ZDLkj7pPa0kgNBJJAAAuSTuAHErumxOA+oUjI3W6eQ9LORr1yNGA8miw8zxVP8ARhstmLa+pb1W39WY4e87cZiOQ3N8+AK6esnl5tzwhfgx6+6QhCFiaAhCEAhCECoQhAJEqECISoQIhCEAuG7XbRVvrtbEKmcRsqJWNYyV0bQwONh1bX05ruS897ZD+sa//MyfNavEiJtKjP008szy7OHESb897uv2k71Pw/aKSN7en6p3CZg07nN+8LX2WGdt7LXlxVvHtTS816dHp9p3gAvAc06hzdWkc7hTI8abOfZSNa+34KYAxuNtwP0fiud4HWOikjYNY3va0sO7U2uOR1V1x549UkLQA+PK9jgBcEOF/MXC598U1tEflqreJjapbQU/QytfBeJsma8F7iKRps9oB3DUEd54BYabE5G79fgo9RO6VxfIS5x3kpgH8lurgrx1aPbNOWd+luwTG3OcBcghWHDtj466sFQ/K2mDWvmibo6Sa5003NIFye/ncaCg2RqYKZ9dUjoWjow2F4PSuD3huZw+gNRodewcbxsRU2flO57SPEaj5FY7z9O88JX1jnX7oXRjA0BrQA0AANAsABuAHAJUIVC0IQhAIQhAIQhAqEIQCEIQCEIQIhBQgF5+21H9ZV/+Yf8AcvQK4Btx/edf9sf3QtfifKf0oz9Q0SZIFkTXBb2Vmwpl54B/ixnycCrnjH9lqPqfeFVMAbeph73HyY4/crXi/wDZqj6n3hYs/wDUrDTi+EqMdAV3XZPYykomxytb0tQWh3TzAEtJH0G7mb9417SuFP3HuK9L0f4KL7Nn7oUvLtMREQjgiJmWu2tiz0FYOUTpP1Ov/CqPs3U5Hxu/Jc0nuvr8F0bEos8E7Py4pGebCFyrBn6N7gsDU68hRcLmzwRO5sAPeND8lKQCVIhAqRKhAiEIQKhCEAhISmlyB6S6ZmSXQPJSXTLougfdcC21dfEq/wC3ePKy71dabGNl6Ksu6ogYZDvljvHLftc22bxur8GWMdtyry0m0enA7Jr10jFvRa4XdQTh3KKqGV3+owa/qjvVSqdkcRZIIzSzF2tixofGRz6Rug8St9c1LdSyTjtHcMOyzL1F/wAmN7vkP4lZMWH9GqPsysGD7N1VGXSVkfRGRuWNpkje4gEFxOUm30VtY6ITAxSFzY5Bke5tszWu0LhfiAsWa8Tl3+mnHWeGnNn7j3FelqM+yi+zZ+6FU6L0cYbHbOyWcjjNO6x8GZQfJW5oAAA0AAAHIDcnkZa5NaMVJrvbITz3Lj2E6Nb3BdG2sxL1eklcDZ8nsWfWeDc+DQ4+C51RPAIHBZlzo2yk94XNO9rrjuI/mCt3dVHBagMsWnv7VZqepDxyPJBIulTLpboHoTQU5AiEIQKmOclcVhc5A4uSXTLpLoH3SXTC5JmQZMyTMseZJmQZcypmO+kOGlmmgbDJJLE7I7M9kcZNgdD1jbXkrbmXDttf7xrvtv4QtHjY63tqyrNaax6bvEPSjWH8BFBEOZD5X+ZIHwVbr9tsRluH1MoB4REQju9mAtbZY3tHJbvpVjqGbnM9ytuwVSZzUCVxc/Mxxc8lziCCBqe4rodPTNA0C5NslV9DUt4CQFh794+VvFdZo6gOaFg8isxdqxTupaza2CidFFWiRjXMOSoDM8Rymxa4DUEAjgd6sjZAQCNxAI7lStscLFXRzNAvIxpli552g6eIuPFWunf1GfUb8gq548YmO0o3uSYrhsVVH0U4JbcOaWnK5rgCMwPOxKpmJbGzRXfSu6Zo+g6zJgOzg74dyvOZLmUEnNaCvdG4tddrmmzmuBa4HkQdyteHYgHWsdVssTwmCpHtm9YCwlZ1ZG/pcR2G4Vdm2cqYTemc2ZvBpIjk7tdD33HcguNLUZx2jf8AzWe60OAR1ALnVDOjGXKGlzXOcbjXqk2GnxW7BQZAU8FYQVkaUD0IQgxSFYCVmlUZxQOJSFyYSmlyB5cmlyxlyaXoMpcml6wl6Y6RBnL1xXbP+8a37X+Fq6+ZVx7a83r6v7QfuNWvw/nP6UeR8YahNcE5Fl0GU1lwQRoQQQeRG4q+YDj7S0ZiA4e82+4/yVFslAVOXDGSE6ZOEumVu1cMTHEm5sbNbqT2K5wv6rfqj5Lz+8aHuK7tDL1W/VHyWLPhjHEe2nHk5zKcHpwcogmCcJlnWpYcnByiCVOEiCXmTg5RBInh6CSHLNGVCD1LgKCQhCEEeZRXFTJQobwgxkphKeQmEIGErG5ye4LG4IGOcsT3p7wo8hQY5ZLLlW07r1tSfzx+41dKqJyNwVMxrBhK98gJa9xueLSbW3eC0ePkiltyqy1m0elUStUmpw+SP3m3HNuoUdi6VbRb3DHMTHZbIsnAX3a9yzR0cjtzT46L21q17kiJnqEdw0K6rBXXA7gufwYM53vG3cLq40hAA+9c/wArJW+uMtWCk13tuo6glSGSrVscs7HrIvbJsqytlWua5ZmOQT2yJ7XqIwrK0oJTXqfSuWsap9Ig2CEgSoGuCiSsU1YpGIIBCaQpD41jLEEdwWJwUosTCxBCe1YJI1sHMTHRoNTJT3UaSiB3rduiWN0KCvvwxp3i6hy7PU7jcxtvz1CtJgTTTr2JmOnkxE9qt/wOMe6LJRhYHBWb1ZHqy8eq82htwWdlNZbv1VKKVBqmQlZ2RLYCmTxAghsiWZkakiFZGxoMLI1maxZGsWRsaBjGKfTRpkMSmMbZA4JUIQCEIQMcxMMSzIQRjEmGFS0lkEIwJDTqdZFkGuNOk9XWxITbINf6uj1ZbCyLINf6sj1dbCyMoQQPV0errYWRZBA9XS+rqfZFkED1dKIFOsiyCG2BZWQqRZKga1tk9CEAhCEH/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8" descr="data:image/jpeg;base64,/9j/4AAQSkZJRgABAQAAAQABAAD/2wCEAAkGBxAPDw0PDBIQEA4QDw8OEA4NDQ8PDhAPFBEWFhQRFxQYHSgsGBolGxQVITEiJSkrLi4uGB8/ODMsNygtLisBCgoKDg0OGxAQGjQmHyYtLC03LCwtLCwtMCwsNy4sNCwsLCwsLCwsLC4sLywsLCwsLCwsLC8sLCwsLC8sLCwsLP/AABEIAPsAyQMBIgACEQEDEQH/xAAcAAABBAMBAAAAAAAAAAAAAAAAAQIEBgMFBwj/xABJEAABAwIDBAYGBAoIBwAAAAABAAIDBBEFEiEGMUFREyJhcYGRBxQjMqGxQnJzwTNDUmKCkqKywtEkJTQ1Y3ST8BUWU1SDs8P/xAAZAQEAAwEBAAAAAAAAAAAAAAAAAgMEBQH/xAAnEQEAAgICAgEEAQUAAAAAAAAAAQIDERIxBCEyEyJRcbEzQUKBkf/aAAwDAQACEQMRAD8A7ihCEAhCEAhCRAqEiECoSJHuDRdxAHMmwQOQtdLjlIz3qiAHkJmE+QKxf8yUX/cR+ZVkYrz/AIz/AMR51/LbIWvixukd7tRATy6ZgPkSpkcrXasc1w5tIPyUZraO4exaJ6ZEJEKL0qEiECoSIQKhIlQCEIQIhKkQKhCEAhCEAkQhALT43tJT0l2yOzy20hjsX9l+DR3/ABVc2t2zyl1PQu6wu2SoGtjxazt/O8uYoZeSSSSSSSSTckneSeJXR8fweUcsnX4ZMvk8fVVpxLbeqluIcsDOTLOkt2vI+QCr1RUvlOaV75Hc5HuefMqMXganQKBUVpOjNBz4n+S6da48UfbGmKbWv3KfNVMZvOvIalQ5MSP0AB2nUqChRnLMpRSGZ1ZIfpHwsPksfSuvfM6/PMbpiFDcvdQmw4vVM/B1FQ36tTK0fArbUW3OIxEe3MjR9CdjHg95sD8VXEKE0rPcJxaY6l1DBvSfG4htfEY/8aC72d5YdQO7Mr5Q1sU7Gy072SRu3PjcHDtHYexec1sMFxqoopOlpXlp0zMOscg5Pbx7944ELLk8Os+6el1PImPk9BoWh2T2ohxCMlnUnYB0sBNy385p+k3t87LfLn2rNZ1LXExMbgIQhRelQkCVAIQhAiVIlQCRKkQCpXpB2kMLfVKd1pntvK9p1jjP0Ryc74DvBVmxzE20lPLO/XI3qtv77zo1viSPiuIVVU+WR8spzSSOL3O5k/Idi3eFg52526j+WbyMnGOMdkDkuZYrrDUyfRHiuvNtMGjaifNoPdHx7VgQhVTO1gQhC8AkSpF4BCEIBCEIJWG18tNLHPTuyyMNweBHFpHFp3ELuuzeNx11MyeLQnqyR3uY5QOsz4gg8QQuAK1ejrHDSVjY3n2FSWwvB3NeT7N/mbdzjyWbycPOu47hdhycZ1/Z2lCELlNwSpEqAQhCBEqQJUAkQUyaVrGue82axpc48mgXJQcz9KWL5546Rh6sIEkg5yuHVB7mn9sqj3T6+udPNNO/3pZHSEcsxuG+AsPBYMy72KnCkVcvJblaZZC62qik31WSV3BYlOZeQEIQovQthgmCz1snRUrMxFi57jljjB4udw7t5sbApcAweStqGU8Ohd1nvIu2OMe88+Y04khdzwbCYaOFsFO3KxupJ997uL3HiT/vQLN5HkRjjUdrsWLn7npVsG9G1LEA6rc6pk4i5jhB7GtNz4nXks+1Ho8o6yDJTtbSTsB6KanblF+UjRbpG9+o4EK4IXNtmvM7mWuMdY6h5SxjD6qhqJKaqzxzRnUCRxa5p917T9Jp4HvvYggNpsUkb7/XHbYO813j0r7LtrqJ00bf6VStdLGQOtJHvkh7bgXA/KA5lcPOztblz+q1OXmKaUnytdaceWdb2qvSN9NhBM17czDcfEHkVkVfppXRPNrgg5XsOm7eCOBW+jeHAObuIuFtx35QzWro5B/3ZCFYg7/sviXrdFSznVz4wH/aN6r/ANppW0VG9EdSXUc8Z/FVBt2Nexp/ezK8ri5a8bzDo0ndYkJUiAq0yoQhABCQJUCFV30g1Zhw2rI3va2HwkcGu/ZLlY0hClWeNol5aNxp5vuluu24tsRh9TcuhEUhuekpXGB2Y/SIbo4/WBVJxb0WVTLuw+pjmHCKtj6N/wDqxixP6AXSr5tJ79Mc+PaOlGcUiz4rhlbRXNfSTwsFyZmNE9OAOJkjuG+NlEgnZILxua4fmkFaa3rbqVU1mvcMiEKZg1Aampp6cfjZWMNt4ZfrnwaCfBezOo3KMe3V/RpgopqNszx7aqtKTxEX4tvkc36XYrekY0AANFgAAANwA3BKuJe83tNpdKteMaCj4hWMgifLJ7rBfTeTuDR2k2CkKn+kioLYaZg3PlLj25W6D9r4KCTXSYpJUvzynq36sYPUaPvPatlSygKp0lRay2cVYgybWbM0+IxuJDY6oN9nUAWdcbmPt7zPlwXJKJj43SwygtfG8tc072uBs4eYXXW1q51tY0DEpXN/GRxvd9bKAf3b+K1+JeeWlGesa2hISBKumxOk+hp+uIt4AUp8+mB+QXS1zT0NDXET2Uo/9y6WuT5X9Wf9fw34PhAQEIWdaVCEIAIQEIBIlQgRCEIBaLFNjcNqiXVFJAXnfKxnRTH/AMkdnfFb1C9idChVnospDrTTVEPJj3tnjH64zH9dO2U2DfQ1jaiSWOZjI5AwtY6N4kdZt8pJ0yl/HiFe0Kz6+TWtofTrveghCiYjiDIG3dq4+6wbz/IdqqTS1WtvsMdUUZdECZIHCYNGpc0Ah4Hgb/orX4jtHUm/RlsQ4ZWhx83X+SrlXj9ffq1Dx3BlvKyDRQVSltrFqa0vzOe8jM4lzrNYwX4mzQAFGiqHOIDAXX5bkFkbW9qqWMyZ62R2vus38PZt0WwqqwQNOYh0pHVZwB5nsWhpblznONyd5O8knetni0nlyZ89o1pLShIlC6TI6j6HYvY1r/ypY2fqsJ/jXQ1TvRTTZMOz/wDWnlk8BaP/AOauK4/kTvJLfijVICEIVKwqEiVABCEIBCEIBIlQgRCEIBCFrdoa809O6Ru/M1ub8nMbX+7xCBcSxMR3bHZ0n7Le/t7FS8YxhseZ0js0h3klYsVxU9Dmi4mxPfxVIrZS4kuNz2oNq/GTI4ngsUtZdaeM2W0wjCJarO9to4IgXTVMtxDE0C5ueJtwHZu3oMLZRmL37gPnwWTDoRlm6IWIY8sB1sbEgea0007XS2YXdFmIZnsHEcCQNxPLhfirHguj/JWXpak6lCtot7hR3uLiXEkk6knUlSqVtm9+qZVU2SaWL8iR7PAOIB8lIAXVp79sVvwUJQDwBJ4AaknkgK0ejrB/Wq6NzheKmtO/lmB9k3xcL9zCp3tFYmZRrG5067gFB6tS01PpeKJjXEbi+3XPi65U9CFxJnc7dKI0EIQvAIQhAqEIQCEIQCRCEAhCEAsNZTMmjfFKLse0tcOw/IrMhByqponU00tJU6scOq/dnjJ6rx26eBBWgr8LLHFpPceBHAroHpFpQfV5LgOGdgN9QdCB3Gx8lXKcCqjyO0lZoL7+5BV/VrLY7RbQyz0tPR00Yip42M6VkZHtZW8T+bfrW1uTc7gtjJs5KfdLe4kj7lrqvC5obl8d2tFy5hDgBzIGoHbZTpfhO0bV5RpTZXFpsbtPIggq14FNmDX8wL9hG8JnspBZ1iOTgCn0mHGMn1YtDXG5a9xsDzB1VmXNGSPce0KY5pLX7RwBtVI4fjGsf+zlPxaVrlucaw2qLukewPYGhodCS8NaCTqN43nW1lpgV0cE/ZDLkj7pPa0kgNBJJAAAuSTuAHErumxOA+oUjI3W6eQ9LORr1yNGA8miw8zxVP8ARhstmLa+pb1W39WY4e87cZiOQ3N8+AK6esnl5tzwhfgx6+6QhCFiaAhCEAhCECoQhAJEqECISoQIhCEAuG7XbRVvrtbEKmcRsqJWNYyV0bQwONh1bX05ruS897ZD+sa//MyfNavEiJtKjP008szy7OHESb897uv2k71Pw/aKSN7en6p3CZg07nN+8LX2WGdt7LXlxVvHtTS816dHp9p3gAvAc06hzdWkc7hTI8abOfZSNa+34KYAxuNtwP0fiud4HWOikjYNY3va0sO7U2uOR1V1x549UkLQA+PK9jgBcEOF/MXC598U1tEflqreJjapbQU/QytfBeJsma8F7iKRps9oB3DUEd54BYabE5G79fgo9RO6VxfIS5x3kpgH8lurgrx1aPbNOWd+luwTG3OcBcghWHDtj466sFQ/K2mDWvmibo6Sa5003NIFye/ncaCg2RqYKZ9dUjoWjow2F4PSuD3huZw+gNRodewcbxsRU2flO57SPEaj5FY7z9O88JX1jnX7oXRjA0BrQA0AANAsABuAHAJUIVC0IQhAIQhAIQhAqEIQCEIQCEIQIhBQgF5+21H9ZV/+Yf8AcvQK4Btx/edf9sf3QtfifKf0oz9Q0SZIFkTXBb2Vmwpl54B/ixnycCrnjH9lqPqfeFVMAbeph73HyY4/crXi/wDZqj6n3hYs/wDUrDTi+EqMdAV3XZPYykomxytb0tQWh3TzAEtJH0G7mb9417SuFP3HuK9L0f4KL7Nn7oUvLtMREQjgiJmWu2tiz0FYOUTpP1Ov/CqPs3U5Hxu/Jc0nuvr8F0bEos8E7Py4pGebCFyrBn6N7gsDU68hRcLmzwRO5sAPeND8lKQCVIhAqRKhAiEIQKhCEAhISmlyB6S6ZmSXQPJSXTLougfdcC21dfEq/wC3ePKy71dabGNl6Ksu6ogYZDvljvHLftc22bxur8GWMdtyry0m0enA7Jr10jFvRa4XdQTh3KKqGV3+owa/qjvVSqdkcRZIIzSzF2tixofGRz6Rug8St9c1LdSyTjtHcMOyzL1F/wAmN7vkP4lZMWH9GqPsysGD7N1VGXSVkfRGRuWNpkje4gEFxOUm30VtY6ITAxSFzY5Bke5tszWu0LhfiAsWa8Tl3+mnHWeGnNn7j3FelqM+yi+zZ+6FU6L0cYbHbOyWcjjNO6x8GZQfJW5oAAA0AAAHIDcnkZa5NaMVJrvbITz3Lj2E6Nb3BdG2sxL1eklcDZ8nsWfWeDc+DQ4+C51RPAIHBZlzo2yk94XNO9rrjuI/mCt3dVHBagMsWnv7VZqepDxyPJBIulTLpboHoTQU5AiEIQKmOclcVhc5A4uSXTLpLoH3SXTC5JmQZMyTMseZJmQZcypmO+kOGlmmgbDJJLE7I7M9kcZNgdD1jbXkrbmXDttf7xrvtv4QtHjY63tqyrNaax6bvEPSjWH8BFBEOZD5X+ZIHwVbr9tsRluH1MoB4REQju9mAtbZY3tHJbvpVjqGbnM9ytuwVSZzUCVxc/Mxxc8lziCCBqe4rodPTNA0C5NslV9DUt4CQFh794+VvFdZo6gOaFg8isxdqxTupaza2CidFFWiRjXMOSoDM8Rymxa4DUEAjgd6sjZAQCNxAI7lStscLFXRzNAvIxpli552g6eIuPFWunf1GfUb8gq548YmO0o3uSYrhsVVH0U4JbcOaWnK5rgCMwPOxKpmJbGzRXfSu6Zo+g6zJgOzg74dyvOZLmUEnNaCvdG4tddrmmzmuBa4HkQdyteHYgHWsdVssTwmCpHtm9YCwlZ1ZG/pcR2G4Vdm2cqYTemc2ZvBpIjk7tdD33HcguNLUZx2jf8AzWe60OAR1ALnVDOjGXKGlzXOcbjXqk2GnxW7BQZAU8FYQVkaUD0IQgxSFYCVmlUZxQOJSFyYSmlyB5cmlyxlyaXoMpcml6wl6Y6RBnL1xXbP+8a37X+Fq6+ZVx7a83r6v7QfuNWvw/nP6UeR8YahNcE5Fl0GU1lwQRoQQQeRG4q+YDj7S0ZiA4e82+4/yVFslAVOXDGSE6ZOEumVu1cMTHEm5sbNbqT2K5wv6rfqj5Lz+8aHuK7tDL1W/VHyWLPhjHEe2nHk5zKcHpwcogmCcJlnWpYcnByiCVOEiCXmTg5RBInh6CSHLNGVCD1LgKCQhCEEeZRXFTJQobwgxkphKeQmEIGErG5ye4LG4IGOcsT3p7wo8hQY5ZLLlW07r1tSfzx+41dKqJyNwVMxrBhK98gJa9xueLSbW3eC0ePkiltyqy1m0elUStUmpw+SP3m3HNuoUdi6VbRb3DHMTHZbIsnAX3a9yzR0cjtzT46L21q17kiJnqEdw0K6rBXXA7gufwYM53vG3cLq40hAA+9c/wArJW+uMtWCk13tuo6glSGSrVscs7HrIvbJsqytlWua5ZmOQT2yJ7XqIwrK0oJTXqfSuWsap9Ig2CEgSoGuCiSsU1YpGIIBCaQpD41jLEEdwWJwUosTCxBCe1YJI1sHMTHRoNTJT3UaSiB3rduiWN0KCvvwxp3i6hy7PU7jcxtvz1CtJgTTTr2JmOnkxE9qt/wOMe6LJRhYHBWb1ZHqy8eq82htwWdlNZbv1VKKVBqmQlZ2RLYCmTxAghsiWZkakiFZGxoMLI1maxZGsWRsaBjGKfTRpkMSmMbZA4JUIQCEIQMcxMMSzIQRjEmGFS0lkEIwJDTqdZFkGuNOk9XWxITbINf6uj1ZbCyLINf6sj1dbCyMoQQPV0errYWRZBA9XS+rqfZFkED1dKIFOsiyCG2BZWQqRZKga1tk9CEAhCEH/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0" descr="data:image/jpeg;base64,/9j/4AAQSkZJRgABAQAAAQABAAD/2wCEAAkGBxAPDw0PDBIQEA4QDw8OEA4NDQ8PDhAPFBEWFhQRFxQYHSgsGBolGxQVITEiJSkrLi4uGB8/ODMsNygtLisBCgoKDg0OGxAQGjQmHyYtLC03LCwtLCwtMCwsNy4sNCwsLCwsLCwsLC4sLywsLCwsLCwsLC8sLCwsLC8sLCwsLP/AABEIAPsAyQMBIgACEQEDEQH/xAAcAAABBAMBAAAAAAAAAAAAAAAAAQIEBgMFBwj/xABJEAABAwIDBAYGBAoIBwAAAAABAAIDBBEFEiEGMUFREyJhcYGRBxQjMqGxQnJzwTNDUmKCkqKywtEkJTQ1Y3ST8BUWU1SDs8P/xAAZAQEAAwEBAAAAAAAAAAAAAAAAAgMEBQH/xAAnEQEAAgICAgEEAQUAAAAAAAAAAQIDERIxBCEyEyJRcbEzQUKBkf/aAAwDAQACEQMRAD8A7ihCEAhCEAhCRAqEiECoSJHuDRdxAHMmwQOQtdLjlIz3qiAHkJmE+QKxf8yUX/cR+ZVkYrz/AIz/AMR51/LbIWvixukd7tRATy6ZgPkSpkcrXasc1w5tIPyUZraO4exaJ6ZEJEKL0qEiECoSIQKhIlQCEIQIhKkQKhCEAhCEAkQhALT43tJT0l2yOzy20hjsX9l+DR3/ABVc2t2zyl1PQu6wu2SoGtjxazt/O8uYoZeSSSSSSSSTckneSeJXR8fweUcsnX4ZMvk8fVVpxLbeqluIcsDOTLOkt2vI+QCr1RUvlOaV75Hc5HuefMqMXganQKBUVpOjNBz4n+S6da48UfbGmKbWv3KfNVMZvOvIalQ5MSP0AB2nUqChRnLMpRSGZ1ZIfpHwsPksfSuvfM6/PMbpiFDcvdQmw4vVM/B1FQ36tTK0fArbUW3OIxEe3MjR9CdjHg95sD8VXEKE0rPcJxaY6l1DBvSfG4htfEY/8aC72d5YdQO7Mr5Q1sU7Gy072SRu3PjcHDtHYexec1sMFxqoopOlpXlp0zMOscg5Pbx7944ELLk8Os+6el1PImPk9BoWh2T2ohxCMlnUnYB0sBNy385p+k3t87LfLn2rNZ1LXExMbgIQhRelQkCVAIQhAiVIlQCRKkQCpXpB2kMLfVKd1pntvK9p1jjP0Ryc74DvBVmxzE20lPLO/XI3qtv77zo1viSPiuIVVU+WR8spzSSOL3O5k/Idi3eFg52526j+WbyMnGOMdkDkuZYrrDUyfRHiuvNtMGjaifNoPdHx7VgQhVTO1gQhC8AkSpF4BCEIBCEIJWG18tNLHPTuyyMNweBHFpHFp3ELuuzeNx11MyeLQnqyR3uY5QOsz4gg8QQuAK1ejrHDSVjY3n2FSWwvB3NeT7N/mbdzjyWbycPOu47hdhycZ1/Z2lCELlNwSpEqAQhCBEqQJUAkQUyaVrGue82axpc48mgXJQcz9KWL5546Rh6sIEkg5yuHVB7mn9sqj3T6+udPNNO/3pZHSEcsxuG+AsPBYMy72KnCkVcvJblaZZC62qik31WSV3BYlOZeQEIQovQthgmCz1snRUrMxFi57jljjB4udw7t5sbApcAweStqGU8Ohd1nvIu2OMe88+Y04khdzwbCYaOFsFO3KxupJ997uL3HiT/vQLN5HkRjjUdrsWLn7npVsG9G1LEA6rc6pk4i5jhB7GtNz4nXks+1Ho8o6yDJTtbSTsB6KanblF+UjRbpG9+o4EK4IXNtmvM7mWuMdY6h5SxjD6qhqJKaqzxzRnUCRxa5p917T9Jp4HvvYggNpsUkb7/XHbYO813j0r7LtrqJ00bf6VStdLGQOtJHvkh7bgXA/KA5lcPOztblz+q1OXmKaUnytdaceWdb2qvSN9NhBM17czDcfEHkVkVfppXRPNrgg5XsOm7eCOBW+jeHAObuIuFtx35QzWro5B/3ZCFYg7/sviXrdFSznVz4wH/aN6r/ANppW0VG9EdSXUc8Z/FVBt2Nexp/ezK8ri5a8bzDo0ndYkJUiAq0yoQhABCQJUCFV30g1Zhw2rI3va2HwkcGu/ZLlY0hClWeNol5aNxp5vuluu24tsRh9TcuhEUhuekpXGB2Y/SIbo4/WBVJxb0WVTLuw+pjmHCKtj6N/wDqxixP6AXSr5tJ79Mc+PaOlGcUiz4rhlbRXNfSTwsFyZmNE9OAOJkjuG+NlEgnZILxua4fmkFaa3rbqVU1mvcMiEKZg1Aampp6cfjZWMNt4ZfrnwaCfBezOo3KMe3V/RpgopqNszx7aqtKTxEX4tvkc36XYrekY0AANFgAAANwA3BKuJe83tNpdKteMaCj4hWMgifLJ7rBfTeTuDR2k2CkKn+kioLYaZg3PlLj25W6D9r4KCTXSYpJUvzynq36sYPUaPvPatlSygKp0lRay2cVYgybWbM0+IxuJDY6oN9nUAWdcbmPt7zPlwXJKJj43SwygtfG8tc072uBs4eYXXW1q51tY0DEpXN/GRxvd9bKAf3b+K1+JeeWlGesa2hISBKumxOk+hp+uIt4AUp8+mB+QXS1zT0NDXET2Uo/9y6WuT5X9Wf9fw34PhAQEIWdaVCEIAIQEIBIlQgRCEIBaLFNjcNqiXVFJAXnfKxnRTH/AMkdnfFb1C9idChVnospDrTTVEPJj3tnjH64zH9dO2U2DfQ1jaiSWOZjI5AwtY6N4kdZt8pJ0yl/HiFe0Kz6+TWtofTrveghCiYjiDIG3dq4+6wbz/IdqqTS1WtvsMdUUZdECZIHCYNGpc0Ah4Hgb/orX4jtHUm/RlsQ4ZWhx83X+SrlXj9ffq1Dx3BlvKyDRQVSltrFqa0vzOe8jM4lzrNYwX4mzQAFGiqHOIDAXX5bkFkbW9qqWMyZ62R2vus38PZt0WwqqwQNOYh0pHVZwB5nsWhpblznONyd5O8knetni0nlyZ89o1pLShIlC6TI6j6HYvY1r/ypY2fqsJ/jXQ1TvRTTZMOz/wDWnlk8BaP/AOauK4/kTvJLfijVICEIVKwqEiVABCEIBCEIBIlQgRCEIBCFrdoa809O6Ru/M1ub8nMbX+7xCBcSxMR3bHZ0n7Le/t7FS8YxhseZ0js0h3klYsVxU9Dmi4mxPfxVIrZS4kuNz2oNq/GTI4ngsUtZdaeM2W0wjCJarO9to4IgXTVMtxDE0C5ueJtwHZu3oMLZRmL37gPnwWTDoRlm6IWIY8sB1sbEgea0007XS2YXdFmIZnsHEcCQNxPLhfirHguj/JWXpak6lCtot7hR3uLiXEkk6knUlSqVtm9+qZVU2SaWL8iR7PAOIB8lIAXVp79sVvwUJQDwBJ4AaknkgK0ejrB/Wq6NzheKmtO/lmB9k3xcL9zCp3tFYmZRrG5067gFB6tS01PpeKJjXEbi+3XPi65U9CFxJnc7dKI0EIQvAIQhAqEIQCEIQCRCEAhCEAsNZTMmjfFKLse0tcOw/IrMhByqponU00tJU6scOq/dnjJ6rx26eBBWgr8LLHFpPceBHAroHpFpQfV5LgOGdgN9QdCB3Gx8lXKcCqjyO0lZoL7+5BV/VrLY7RbQyz0tPR00Yip42M6VkZHtZW8T+bfrW1uTc7gtjJs5KfdLe4kj7lrqvC5obl8d2tFy5hDgBzIGoHbZTpfhO0bV5RpTZXFpsbtPIggq14FNmDX8wL9hG8JnspBZ1iOTgCn0mHGMn1YtDXG5a9xsDzB1VmXNGSPce0KY5pLX7RwBtVI4fjGsf+zlPxaVrlucaw2qLukewPYGhodCS8NaCTqN43nW1lpgV0cE/ZDLkj7pPa0kgNBJJAAAuSTuAHErumxOA+oUjI3W6eQ9LORr1yNGA8miw8zxVP8ARhstmLa+pb1W39WY4e87cZiOQ3N8+AK6esnl5tzwhfgx6+6QhCFiaAhCEAhCECoQhAJEqECISoQIhCEAuG7XbRVvrtbEKmcRsqJWNYyV0bQwONh1bX05ruS897ZD+sa//MyfNavEiJtKjP008szy7OHESb897uv2k71Pw/aKSN7en6p3CZg07nN+8LX2WGdt7LXlxVvHtTS816dHp9p3gAvAc06hzdWkc7hTI8abOfZSNa+34KYAxuNtwP0fiud4HWOikjYNY3va0sO7U2uOR1V1x549UkLQA+PK9jgBcEOF/MXC598U1tEflqreJjapbQU/QytfBeJsma8F7iKRps9oB3DUEd54BYabE5G79fgo9RO6VxfIS5x3kpgH8lurgrx1aPbNOWd+luwTG3OcBcghWHDtj466sFQ/K2mDWvmibo6Sa5003NIFye/ncaCg2RqYKZ9dUjoWjow2F4PSuD3huZw+gNRodewcbxsRU2flO57SPEaj5FY7z9O88JX1jnX7oXRjA0BrQA0AANAsABuAHAJUIVC0IQhAIQhAIQhAqEIQCEIQCEIQIhBQgF5+21H9ZV/+Yf8AcvQK4Btx/edf9sf3QtfifKf0oz9Q0SZIFkTXBb2Vmwpl54B/ixnycCrnjH9lqPqfeFVMAbeph73HyY4/crXi/wDZqj6n3hYs/wDUrDTi+EqMdAV3XZPYykomxytb0tQWh3TzAEtJH0G7mb9417SuFP3HuK9L0f4KL7Nn7oUvLtMREQjgiJmWu2tiz0FYOUTpP1Ov/CqPs3U5Hxu/Jc0nuvr8F0bEos8E7Py4pGebCFyrBn6N7gsDU68hRcLmzwRO5sAPeND8lKQCVIhAqRKhAiEIQKhCEAhISmlyB6S6ZmSXQPJSXTLougfdcC21dfEq/wC3ePKy71dabGNl6Ksu6ogYZDvljvHLftc22bxur8GWMdtyry0m0enA7Jr10jFvRa4XdQTh3KKqGV3+owa/qjvVSqdkcRZIIzSzF2tixofGRz6Rug8St9c1LdSyTjtHcMOyzL1F/wAmN7vkP4lZMWH9GqPsysGD7N1VGXSVkfRGRuWNpkje4gEFxOUm30VtY6ITAxSFzY5Bke5tszWu0LhfiAsWa8Tl3+mnHWeGnNn7j3FelqM+yi+zZ+6FU6L0cYbHbOyWcjjNO6x8GZQfJW5oAAA0AAAHIDcnkZa5NaMVJrvbITz3Lj2E6Nb3BdG2sxL1eklcDZ8nsWfWeDc+DQ4+C51RPAIHBZlzo2yk94XNO9rrjuI/mCt3dVHBagMsWnv7VZqepDxyPJBIulTLpboHoTQU5AiEIQKmOclcVhc5A4uSXTLpLoH3SXTC5JmQZMyTMseZJmQZcypmO+kOGlmmgbDJJLE7I7M9kcZNgdD1jbXkrbmXDttf7xrvtv4QtHjY63tqyrNaax6bvEPSjWH8BFBEOZD5X+ZIHwVbr9tsRluH1MoB4REQju9mAtbZY3tHJbvpVjqGbnM9ytuwVSZzUCVxc/Mxxc8lziCCBqe4rodPTNA0C5NslV9DUt4CQFh794+VvFdZo6gOaFg8isxdqxTupaza2CidFFWiRjXMOSoDM8Rymxa4DUEAjgd6sjZAQCNxAI7lStscLFXRzNAvIxpli552g6eIuPFWunf1GfUb8gq548YmO0o3uSYrhsVVH0U4JbcOaWnK5rgCMwPOxKpmJbGzRXfSu6Zo+g6zJgOzg74dyvOZLmUEnNaCvdG4tddrmmzmuBa4HkQdyteHYgHWsdVssTwmCpHtm9YCwlZ1ZG/pcR2G4Vdm2cqYTemc2ZvBpIjk7tdD33HcguNLUZx2jf8AzWe60OAR1ALnVDOjGXKGlzXOcbjXqk2GnxW7BQZAU8FYQVkaUD0IQgxSFYCVmlUZxQOJSFyYSmlyB5cmlyxlyaXoMpcml6wl6Y6RBnL1xXbP+8a37X+Fq6+ZVx7a83r6v7QfuNWvw/nP6UeR8YahNcE5Fl0GU1lwQRoQQQeRG4q+YDj7S0ZiA4e82+4/yVFslAVOXDGSE6ZOEumVu1cMTHEm5sbNbqT2K5wv6rfqj5Lz+8aHuK7tDL1W/VHyWLPhjHEe2nHk5zKcHpwcogmCcJlnWpYcnByiCVOEiCXmTg5RBInh6CSHLNGVCD1LgKCQhCEEeZRXFTJQobwgxkphKeQmEIGErG5ye4LG4IGOcsT3p7wo8hQY5ZLLlW07r1tSfzx+41dKqJyNwVMxrBhK98gJa9xueLSbW3eC0ePkiltyqy1m0elUStUmpw+SP3m3HNuoUdi6VbRb3DHMTHZbIsnAX3a9yzR0cjtzT46L21q17kiJnqEdw0K6rBXXA7gufwYM53vG3cLq40hAA+9c/wArJW+uMtWCk13tuo6glSGSrVscs7HrIvbJsqytlWua5ZmOQT2yJ7XqIwrK0oJTXqfSuWsap9Ig2CEgSoGuCiSsU1YpGIIBCaQpD41jLEEdwWJwUosTCxBCe1YJI1sHMTHRoNTJT3UaSiB3rduiWN0KCvvwxp3i6hy7PU7jcxtvz1CtJgTTTr2JmOnkxE9qt/wOMe6LJRhYHBWb1ZHqy8eq82htwWdlNZbv1VKKVBqmQlZ2RLYCmTxAghsiWZkakiFZGxoMLI1maxZGsWRsaBjGKfTRpkMSmMbZA4JUIQCEIQMcxMMSzIQRjEmGFS0lkEIwJDTqdZFkGuNOk9XWxITbINf6uj1ZbCyLINf6sj1dbCyMoQQPV0errYWRZBA9XS+rqfZFkED1dKIFOsiyCG2BZWQqRZKga1tk9CEAhCEH/9k="/>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5132" name="Picture 12" descr="https://encrypted-tbn2.gstatic.com/images?q=tbn:ANd9GcQN5xbD10q4tusoODbU3LVQ69hfrtHzZrez3noisbGGXFXELImP7s4e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255" y="4293096"/>
            <a:ext cx="1440158" cy="154817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4265" y="5990806"/>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2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991545" y="404665"/>
            <a:ext cx="6297613" cy="600075"/>
          </a:xfrm>
        </p:spPr>
        <p:txBody>
          <a:bodyPr/>
          <a:lstStyle/>
          <a:p>
            <a:r>
              <a:rPr lang="es-CL" sz="2500" dirty="0"/>
              <a:t>Precisión y exactitud</a:t>
            </a:r>
          </a:p>
        </p:txBody>
      </p:sp>
      <p:sp>
        <p:nvSpPr>
          <p:cNvPr id="4100" name="Text Box 6"/>
          <p:cNvSpPr txBox="1">
            <a:spLocks noChangeArrowheads="1"/>
          </p:cNvSpPr>
          <p:nvPr/>
        </p:nvSpPr>
        <p:spPr bwMode="auto">
          <a:xfrm>
            <a:off x="1847528" y="1628800"/>
            <a:ext cx="86409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s-CL" b="1" dirty="0"/>
              <a:t>Exactitud</a:t>
            </a:r>
          </a:p>
          <a:p>
            <a:pPr algn="just"/>
            <a:r>
              <a:rPr lang="es-CL" dirty="0"/>
              <a:t>La exactitud es lo cerca que el resultado de una medición está del </a:t>
            </a:r>
            <a:r>
              <a:rPr lang="es-CL" b="1" dirty="0"/>
              <a:t>valor verdadero</a:t>
            </a:r>
            <a:r>
              <a:rPr lang="es-CL" dirty="0"/>
              <a:t>.</a:t>
            </a:r>
          </a:p>
          <a:p>
            <a:pPr algn="just"/>
            <a:endParaRPr lang="es-CL" dirty="0"/>
          </a:p>
          <a:p>
            <a:pPr algn="just"/>
            <a:r>
              <a:rPr lang="es-CL" b="1" dirty="0"/>
              <a:t>Precisión</a:t>
            </a:r>
          </a:p>
          <a:p>
            <a:pPr algn="just"/>
            <a:r>
              <a:rPr lang="es-CL" dirty="0"/>
              <a:t>La precisión es lo cerca que los valores medidos están </a:t>
            </a:r>
            <a:r>
              <a:rPr lang="es-CL" b="1" dirty="0"/>
              <a:t>unos de otros</a:t>
            </a:r>
            <a:r>
              <a:rPr lang="es-CL" dirty="0"/>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187" y="3594320"/>
            <a:ext cx="4208139" cy="172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8356" y="5972706"/>
            <a:ext cx="4486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83" y="5770163"/>
            <a:ext cx="234315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82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1865</Words>
  <Application>Microsoft Office PowerPoint</Application>
  <PresentationFormat>Panorámica</PresentationFormat>
  <Paragraphs>133</Paragraphs>
  <Slides>27</Slides>
  <Notes>25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Wingdings</vt:lpstr>
      <vt:lpstr>Tema de Office</vt:lpstr>
      <vt:lpstr>Presentación de PowerPoint</vt:lpstr>
      <vt:lpstr>¿Qué es un método volumétrico?</vt:lpstr>
      <vt:lpstr>Elementos importantes de una Valoración</vt:lpstr>
      <vt:lpstr>Elementos importantes de una Valoración</vt:lpstr>
      <vt:lpstr>Criterios de termino de una Valoración</vt:lpstr>
      <vt:lpstr>Identificando el punto final</vt:lpstr>
      <vt:lpstr>Tipos de Titulaciones</vt:lpstr>
      <vt:lpstr>Errores en una titulación</vt:lpstr>
      <vt:lpstr>Precisión y exactitud</vt:lpstr>
      <vt:lpstr>Precisión y exactitud</vt:lpstr>
      <vt:lpstr>Precisión y exactitud</vt:lpstr>
      <vt:lpstr>Mejorando los análisis por titulación</vt:lpstr>
      <vt:lpstr>Titulación Manual</vt:lpstr>
      <vt:lpstr>Titulación Potenciométrica</vt:lpstr>
      <vt:lpstr>Titulación Potenciométrica</vt:lpstr>
      <vt:lpstr>Titulación Potenciométrica</vt:lpstr>
      <vt:lpstr>Titulación Potenciométrica</vt:lpstr>
      <vt:lpstr>Titulación Potenciométrica</vt:lpstr>
      <vt:lpstr>Titulación Potenciométrica Automática</vt:lpstr>
      <vt:lpstr>Titulador Automático HI 902 y  Autosampler HI 921</vt:lpstr>
      <vt:lpstr>Titulador Automático HI 902</vt:lpstr>
      <vt:lpstr>Titulador Automático HI 902</vt:lpstr>
      <vt:lpstr>Titulador Automático HI 902</vt:lpstr>
      <vt:lpstr>Autosampler HI 921</vt:lpstr>
      <vt:lpstr>Autosampler HI 921</vt:lpstr>
      <vt:lpstr>Promoción!!!</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Giovanna Cañas</dc:creator>
  <cp:lastModifiedBy>George Mc Guire</cp:lastModifiedBy>
  <cp:revision>12</cp:revision>
  <dcterms:created xsi:type="dcterms:W3CDTF">2017-05-04T11:48:35Z</dcterms:created>
  <dcterms:modified xsi:type="dcterms:W3CDTF">2017-05-11T14:29:21Z</dcterms:modified>
</cp:coreProperties>
</file>